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62" r:id="rId4"/>
    <p:sldId id="258" r:id="rId5"/>
    <p:sldId id="263" r:id="rId6"/>
    <p:sldId id="260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82" r:id="rId18"/>
    <p:sldId id="275" r:id="rId19"/>
    <p:sldId id="276" r:id="rId20"/>
    <p:sldId id="277" r:id="rId21"/>
    <p:sldId id="279" r:id="rId22"/>
    <p:sldId id="281" r:id="rId23"/>
    <p:sldId id="26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90" d="100"/>
          <a:sy n="90" d="100"/>
        </p:scale>
        <p:origin x="2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2C1FD-91DA-4927-AAE6-E84C7A99D171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D0B58-54AE-4949-AD47-F07CE19B3B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6512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E3430-4E59-BC6A-63A1-581B67E16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2995F9-EC5D-5124-7DAE-4AEC0FE01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3B7B6-C5B3-1A69-8870-21639B304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C435-6D93-0270-70A8-609CC3D90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D0B58-54AE-4949-AD47-F07CE19B3BB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836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81B59-D325-744D-4A05-563B38B6F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27BF77-B48A-4526-E208-239E1783C6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C94A2A-9FA4-C36B-22E4-02F181D89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CEA3B-D3C9-5393-74E6-AC93B3F4B8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D0B58-54AE-4949-AD47-F07CE19B3BB8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1303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3D7ED-2191-A4EF-44E9-0D40BA446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3FF149-C89B-2CA3-1B10-91E68C2CC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76273-1908-DE67-C371-C84268C09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7CB8E-DD35-1A37-51AD-F8111C384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D0B58-54AE-4949-AD47-F07CE19B3BB8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6993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48EC5-CA8C-A23A-9AE7-01A4A9828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FFEB07-F8C8-91E6-588C-32F03B1292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839CE-FC24-CB38-3342-2C3B8E6AC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2BB63-170A-8024-CB8C-C6C2A8B91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D0B58-54AE-4949-AD47-F07CE19B3BB8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906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6F4C0-122E-3153-F05A-FB8F1F05B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6DA38-A557-F129-FC81-198D9A276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D0330-2119-1A23-3C71-15E043EC0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63D54-46D8-531D-D50E-D629FAC400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D0B58-54AE-4949-AD47-F07CE19B3BB8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809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1A64C-529F-C71F-11B8-B346D862C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EE8774-C505-5B8E-C8CD-60CC2F0BD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1FDF9F-9E9C-9E69-F9DB-96A0E8895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47B21-F7CC-6689-10FA-2FF5CD389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D0B58-54AE-4949-AD47-F07CE19B3BB8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836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D0B58-54AE-4949-AD47-F07CE19B3BB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2628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92331-22C8-EDB3-46BD-8E1724CB6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EAD3B-F69D-A757-39FE-D14287AEF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92137B-F48D-A6D4-283A-86FAC0305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E5C90-E6A0-8828-EF74-A24BF3F222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D0B58-54AE-4949-AD47-F07CE19B3BB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9912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51E0D-F454-E284-7981-A65C1C9A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650475-5DC5-713F-F58E-292096F8C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90161C-1960-5380-6498-2AD2D3007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79D05-E146-8177-9148-9588DD9DC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D0B58-54AE-4949-AD47-F07CE19B3BB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639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BAD4B-307B-895E-7CD7-88DA77675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9D3BB1-2DDC-E6AA-66A1-2FF91AB6F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63B3BC-3872-D09E-F933-98AF8A1B3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EE673-6B0C-8E1A-EBCF-9C215F57E2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D0B58-54AE-4949-AD47-F07CE19B3BB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5479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02EC3-B138-EA0D-E0AC-7E9CCF7A2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9EF349-B8DE-61BD-4F5B-9DAF63D0C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05898-F49A-72EF-149D-65865614D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799B3-FFDA-BCA2-6698-710775D3A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D0B58-54AE-4949-AD47-F07CE19B3BB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5336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A592B-4AC3-977D-6B65-B14333078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9B5320-AABD-022A-AE66-87DE87137C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91741A-6896-AE31-2F10-7BD4EE7BC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D3912-CC56-64E7-5427-E709D7937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D0B58-54AE-4949-AD47-F07CE19B3BB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3981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ECE5F-6BB9-82E5-F117-652CECAEB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6B1C9A-BABD-F2B7-CC4D-4FDBAFC319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672DE-C40B-3FAB-BEA6-A39F1B5B3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3BDD5-A633-4E7A-E2D9-39CEF3EBC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D0B58-54AE-4949-AD47-F07CE19B3BB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9727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B23B6-085A-B1AD-0CD9-E6769E83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8BE778-6185-083A-4AFF-DA59362EC2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50A98D-E101-6C39-D630-0B70E6089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3AB92-7870-C1CA-9EBD-3B91ACEB4E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D0B58-54AE-4949-AD47-F07CE19B3BB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4376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CACF-83ED-7A8A-53C0-B0F801B8A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FB444-C181-0986-3507-EE8797078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48120-D08A-3244-BA67-442A40F16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F386-A83A-47F2-BF22-A55068F951A4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C2801-4AA1-BA3E-DFD3-DCA418840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94F0A-8A2F-2B50-92FC-DE695DEA7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A229-B2C2-4353-AE66-4B215FA707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690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B69E-199E-E1F5-BAA3-D3FE3A52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3B5C3-4A17-8904-2A76-5B8ED35EF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51FCB-7222-4D2F-C21A-6C7F25280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F386-A83A-47F2-BF22-A55068F951A4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56BF9-CA4D-3076-6AB3-FAECFC42F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0DB32-04C0-75C2-D014-16B02C196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A229-B2C2-4353-AE66-4B215FA707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872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7B0930-F29D-27FC-2A80-68C47ECB1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543155-76B2-3E5C-77D9-7EFEF8839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46522-A0D1-B5A3-EC6B-FD604755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F386-A83A-47F2-BF22-A55068F951A4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F9ADB-06BD-193C-F791-6AEDAA1AE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0C18E-8719-8B77-186D-B580D746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A229-B2C2-4353-AE66-4B215FA707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774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6D35-6BA2-6651-820B-8549D118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E938F-1082-356A-C25D-BFEF8E3E0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12EF5-2EE9-31D8-F86D-99249B1E4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F386-A83A-47F2-BF22-A55068F951A4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11EA9-76C7-8A33-A74C-EB4A15FC3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29A59-0EA0-C93E-B066-D730C365E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A229-B2C2-4353-AE66-4B215FA707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470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5C14-05D4-427A-9199-2C6BAA8E3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D1161-0142-8EE4-090B-C6AE4A997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668FF-274A-9DD4-698E-70FC4EEA5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F386-A83A-47F2-BF22-A55068F951A4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1B4CC-2B6D-CE12-0E46-62C7CA86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53A59-5E5C-F5A8-183D-AD611BF20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A229-B2C2-4353-AE66-4B215FA707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090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11588-7CCC-10B7-F4A1-7CB46302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8A279-217A-E9A2-379C-A63193930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73379-81A4-ADBB-5CF8-AEA991C9D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2DF91-8F8D-FB25-D555-9F1D4EDB5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F386-A83A-47F2-BF22-A55068F951A4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1C0FF-368E-BC30-4C46-E17414C9D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8F72A-063D-66D5-2A33-D353C963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A229-B2C2-4353-AE66-4B215FA707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4101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6C5E-447F-559F-4221-98BD337F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77653-2F9A-7E81-51B9-4531D09F8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9376D-61A5-D172-CEA1-BB773BFCF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4DDCC-6977-538C-4107-C9463E8A6A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B3DE8-1D8A-46D2-F8FC-524753BF8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6BDC3-E99F-08B9-704E-98E8C3FDD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F386-A83A-47F2-BF22-A55068F951A4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53D38-82C4-F659-C5E1-9E6FA953D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AE569-E075-A75B-FEBE-5C6D6F723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A229-B2C2-4353-AE66-4B215FA707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2715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700A9-17BD-1306-7457-30753D53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ECB2A5-B3B2-24BE-4797-DA4BD428E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F386-A83A-47F2-BF22-A55068F951A4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302BE-0543-017F-110E-A33944F9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D73DB-6AE5-5F57-AFD8-08CDC7C27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A229-B2C2-4353-AE66-4B215FA707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786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CBA6D-5153-4693-55B6-44FB6366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F386-A83A-47F2-BF22-A55068F951A4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20061-8232-D652-8FF1-1966DC11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1CE79-51FD-6973-E465-EBC6E723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A229-B2C2-4353-AE66-4B215FA707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621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3C95-6194-F7AB-B28C-0DC625050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18BB5-F428-841C-397F-C61C861FE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A29AE2-5CD7-CE8D-3F66-B5ED1162C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44BB0-56BD-C16D-9EE3-2444DEBEA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F386-A83A-47F2-BF22-A55068F951A4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11EFC-3E79-D327-14AD-3E5122940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E40E0-7EC8-C106-6FBE-9EEA4344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A229-B2C2-4353-AE66-4B215FA707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0650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2B449-1D6C-2F7F-AA69-F471C4C1F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B1CBB9-ADF6-AB5B-6645-25BABC1133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1A234-A811-C765-5D21-BE9D74CE1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490ABD-43E9-97E8-96FD-04C6EFBA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F386-A83A-47F2-BF22-A55068F951A4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0051D-390F-ACCA-4D12-1F1E2E28A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895BA-FEC1-A0E7-BFF6-3DFACA39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A229-B2C2-4353-AE66-4B215FA707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5162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8E8C62-F672-5A57-B85F-87BD10ECC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FAA78-4102-5B1A-B57C-9101A058E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E97D0-6D88-8BF9-E17D-282A2AB735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81F386-A83A-47F2-BF22-A55068F951A4}" type="datetimeFigureOut">
              <a:rPr lang="en-CA" smtClean="0"/>
              <a:t>2024-12-04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C58E2-3F60-3410-7114-A73BA43EA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DD401-766E-C601-7480-71FBA06DC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64A229-B2C2-4353-AE66-4B215FA707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8993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AF81E-CA50-8E02-C3E7-64906E81A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950" y="651933"/>
            <a:ext cx="10198100" cy="2112963"/>
          </a:xfrm>
        </p:spPr>
        <p:txBody>
          <a:bodyPr>
            <a:noAutofit/>
          </a:bodyPr>
          <a:lstStyle/>
          <a:p>
            <a:r>
              <a:rPr lang="en-US" sz="3600" dirty="0"/>
              <a:t>Performance Evaluation of Machine Learning and Convolutional Neural Network Based Skin Lesion Classification Techniques Using </a:t>
            </a:r>
            <a:r>
              <a:rPr lang="en-US" sz="3600" dirty="0" err="1"/>
              <a:t>Dermatoscopic</a:t>
            </a:r>
            <a:r>
              <a:rPr lang="en-US" sz="3600" dirty="0"/>
              <a:t> Images</a:t>
            </a:r>
            <a:endParaRPr lang="en-CA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A4DD49-045F-E963-0490-7C7AC0C583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950" y="3265224"/>
            <a:ext cx="9671050" cy="1655762"/>
          </a:xfrm>
        </p:spPr>
        <p:txBody>
          <a:bodyPr/>
          <a:lstStyle/>
          <a:p>
            <a:pPr algn="l"/>
            <a:r>
              <a:rPr lang="en-US" dirty="0"/>
              <a:t>Course: ECE 740 A02 (Advanced Topics in Signal and Image Processing)</a:t>
            </a:r>
          </a:p>
          <a:p>
            <a:pPr algn="l"/>
            <a:r>
              <a:rPr lang="en-US" dirty="0"/>
              <a:t>Term: Fall 2024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3E8358D-1F3F-DBF4-C951-9B249DFBCD89}"/>
              </a:ext>
            </a:extLst>
          </p:cNvPr>
          <p:cNvSpPr txBox="1">
            <a:spLocks/>
          </p:cNvSpPr>
          <p:nvPr/>
        </p:nvSpPr>
        <p:spPr>
          <a:xfrm>
            <a:off x="7823200" y="4829704"/>
            <a:ext cx="33718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Presented by-</a:t>
            </a:r>
          </a:p>
          <a:p>
            <a:pPr algn="l"/>
            <a:r>
              <a:rPr lang="en-US" i="1" dirty="0"/>
              <a:t>Md Touhidul Haque</a:t>
            </a:r>
          </a:p>
        </p:txBody>
      </p:sp>
      <p:sp>
        <p:nvSpPr>
          <p:cNvPr id="5" name="Slide Number Placeholder 49">
            <a:extLst>
              <a:ext uri="{FF2B5EF4-FFF2-40B4-BE49-F238E27FC236}">
                <a16:creationId xmlns:a16="http://schemas.microsoft.com/office/drawing/2014/main" id="{BEC7F338-3EE9-0180-6F1C-244C120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356350"/>
            <a:ext cx="982134" cy="365125"/>
          </a:xfrm>
        </p:spPr>
        <p:txBody>
          <a:bodyPr/>
          <a:lstStyle/>
          <a:p>
            <a:r>
              <a:rPr lang="en-US" sz="16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80938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E4A66-4AE9-4D59-D877-CE0E7FAFD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C682-588E-98ED-75F7-7E02DDAE4155}"/>
              </a:ext>
            </a:extLst>
          </p:cNvPr>
          <p:cNvSpPr txBox="1">
            <a:spLocks/>
          </p:cNvSpPr>
          <p:nvPr/>
        </p:nvSpPr>
        <p:spPr>
          <a:xfrm>
            <a:off x="4775200" y="60741"/>
            <a:ext cx="3107267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Methodology</a:t>
            </a:r>
            <a:endParaRPr lang="en-CA" sz="3600" dirty="0"/>
          </a:p>
        </p:txBody>
      </p:sp>
      <p:sp>
        <p:nvSpPr>
          <p:cNvPr id="3" name="Slide Number Placeholder 49">
            <a:extLst>
              <a:ext uri="{FF2B5EF4-FFF2-40B4-BE49-F238E27FC236}">
                <a16:creationId xmlns:a16="http://schemas.microsoft.com/office/drawing/2014/main" id="{357814CE-CC47-DCD5-E1A7-7DC9565A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356350"/>
            <a:ext cx="982134" cy="365125"/>
          </a:xfrm>
        </p:spPr>
        <p:txBody>
          <a:bodyPr/>
          <a:lstStyle/>
          <a:p>
            <a:r>
              <a:rPr lang="en-US" sz="1600" b="1" dirty="0"/>
              <a:t>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3C827E2-CD26-E07E-8748-93216B16A60E}"/>
              </a:ext>
            </a:extLst>
          </p:cNvPr>
          <p:cNvSpPr txBox="1">
            <a:spLocks/>
          </p:cNvSpPr>
          <p:nvPr/>
        </p:nvSpPr>
        <p:spPr>
          <a:xfrm>
            <a:off x="838200" y="870233"/>
            <a:ext cx="10515600" cy="56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/>
              <a:t>Customized CNN model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AF92D1-4C97-A1A2-01D0-3B6234EB4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68" y="1390866"/>
            <a:ext cx="2694032" cy="53306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84ED35-2A7B-7E40-7457-BE827083583A}"/>
              </a:ext>
            </a:extLst>
          </p:cNvPr>
          <p:cNvCxnSpPr>
            <a:cxnSpLocks/>
          </p:cNvCxnSpPr>
          <p:nvPr/>
        </p:nvCxnSpPr>
        <p:spPr>
          <a:xfrm flipH="1">
            <a:off x="3776134" y="1854200"/>
            <a:ext cx="474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308C3D-73D3-0B29-D1A7-8B0D51121255}"/>
              </a:ext>
            </a:extLst>
          </p:cNvPr>
          <p:cNvCxnSpPr>
            <a:cxnSpLocks/>
          </p:cNvCxnSpPr>
          <p:nvPr/>
        </p:nvCxnSpPr>
        <p:spPr>
          <a:xfrm flipH="1">
            <a:off x="3776134" y="2794000"/>
            <a:ext cx="474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22A41E-4F98-2788-ADB1-2E2608B4D4AD}"/>
              </a:ext>
            </a:extLst>
          </p:cNvPr>
          <p:cNvCxnSpPr>
            <a:cxnSpLocks/>
          </p:cNvCxnSpPr>
          <p:nvPr/>
        </p:nvCxnSpPr>
        <p:spPr>
          <a:xfrm flipH="1">
            <a:off x="3776134" y="3098800"/>
            <a:ext cx="474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4E798-8EAA-443F-23BD-810ED377B5C8}"/>
              </a:ext>
            </a:extLst>
          </p:cNvPr>
          <p:cNvCxnSpPr>
            <a:cxnSpLocks/>
          </p:cNvCxnSpPr>
          <p:nvPr/>
        </p:nvCxnSpPr>
        <p:spPr>
          <a:xfrm flipH="1">
            <a:off x="3776134" y="4021667"/>
            <a:ext cx="474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F8C89B-A472-BA74-3856-DE6FB6975CE1}"/>
              </a:ext>
            </a:extLst>
          </p:cNvPr>
          <p:cNvCxnSpPr>
            <a:cxnSpLocks/>
          </p:cNvCxnSpPr>
          <p:nvPr/>
        </p:nvCxnSpPr>
        <p:spPr>
          <a:xfrm flipH="1">
            <a:off x="3776134" y="4521200"/>
            <a:ext cx="474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ABC9995-8880-80C9-36B6-E347D68D1D6B}"/>
              </a:ext>
            </a:extLst>
          </p:cNvPr>
          <p:cNvSpPr txBox="1"/>
          <p:nvPr/>
        </p:nvSpPr>
        <p:spPr>
          <a:xfrm>
            <a:off x="5096934" y="2240359"/>
            <a:ext cx="66886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Three sets of convolutional layers with increasing filter counts: 32, 64, and 128 filters, each using 3×3 kernels.</a:t>
            </a:r>
          </a:p>
          <a:p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Each convolutional layer followed by batch normalization, max pooling, and dropout regularization.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196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B6C4D-89ED-E6ED-E239-2A024B445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75C96-289D-D85B-C442-DA1A6062CFF1}"/>
              </a:ext>
            </a:extLst>
          </p:cNvPr>
          <p:cNvSpPr txBox="1">
            <a:spLocks/>
          </p:cNvSpPr>
          <p:nvPr/>
        </p:nvSpPr>
        <p:spPr>
          <a:xfrm>
            <a:off x="4775200" y="60741"/>
            <a:ext cx="3107267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Methodology</a:t>
            </a:r>
            <a:endParaRPr lang="en-CA" sz="3600" dirty="0"/>
          </a:p>
        </p:txBody>
      </p:sp>
      <p:sp>
        <p:nvSpPr>
          <p:cNvPr id="3" name="Slide Number Placeholder 49">
            <a:extLst>
              <a:ext uri="{FF2B5EF4-FFF2-40B4-BE49-F238E27FC236}">
                <a16:creationId xmlns:a16="http://schemas.microsoft.com/office/drawing/2014/main" id="{44914175-B76E-2A59-48F2-926ED7BF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356350"/>
            <a:ext cx="982134" cy="365125"/>
          </a:xfrm>
        </p:spPr>
        <p:txBody>
          <a:bodyPr/>
          <a:lstStyle/>
          <a:p>
            <a:r>
              <a:rPr lang="en-US" sz="1600" b="1" dirty="0"/>
              <a:t>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BCF0CA-2E06-4454-AEF9-DF8F38FBE254}"/>
              </a:ext>
            </a:extLst>
          </p:cNvPr>
          <p:cNvSpPr txBox="1">
            <a:spLocks/>
          </p:cNvSpPr>
          <p:nvPr/>
        </p:nvSpPr>
        <p:spPr>
          <a:xfrm>
            <a:off x="838200" y="870233"/>
            <a:ext cx="10515600" cy="56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/>
              <a:t>Customized CNN model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424BD0-6A91-742F-DD64-CDBA458A5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68" y="1390866"/>
            <a:ext cx="2694032" cy="53306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982277-F4AC-6F26-A41E-3F5DA115EC33}"/>
              </a:ext>
            </a:extLst>
          </p:cNvPr>
          <p:cNvCxnSpPr>
            <a:cxnSpLocks/>
          </p:cNvCxnSpPr>
          <p:nvPr/>
        </p:nvCxnSpPr>
        <p:spPr>
          <a:xfrm flipH="1">
            <a:off x="3767668" y="5477934"/>
            <a:ext cx="474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EB4004-D929-C859-DA3D-34C05A2B1433}"/>
              </a:ext>
            </a:extLst>
          </p:cNvPr>
          <p:cNvSpPr txBox="1"/>
          <p:nvPr/>
        </p:nvSpPr>
        <p:spPr>
          <a:xfrm>
            <a:off x="4842934" y="5277879"/>
            <a:ext cx="668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Converts the feature map into a one-dimensional vector</a:t>
            </a:r>
          </a:p>
        </p:txBody>
      </p:sp>
    </p:spTree>
    <p:extLst>
      <p:ext uri="{BB962C8B-B14F-4D97-AF65-F5344CB8AC3E}">
        <p14:creationId xmlns:p14="http://schemas.microsoft.com/office/powerpoint/2010/main" val="270580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C6F3-F740-E267-9888-7D82AE8A0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EE50-6093-07A7-B730-C48421441351}"/>
              </a:ext>
            </a:extLst>
          </p:cNvPr>
          <p:cNvSpPr txBox="1">
            <a:spLocks/>
          </p:cNvSpPr>
          <p:nvPr/>
        </p:nvSpPr>
        <p:spPr>
          <a:xfrm>
            <a:off x="4775200" y="60741"/>
            <a:ext cx="3107267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Methodology</a:t>
            </a:r>
            <a:endParaRPr lang="en-CA" sz="3600" dirty="0"/>
          </a:p>
        </p:txBody>
      </p:sp>
      <p:sp>
        <p:nvSpPr>
          <p:cNvPr id="3" name="Slide Number Placeholder 49">
            <a:extLst>
              <a:ext uri="{FF2B5EF4-FFF2-40B4-BE49-F238E27FC236}">
                <a16:creationId xmlns:a16="http://schemas.microsoft.com/office/drawing/2014/main" id="{7D681EA2-FC51-E689-706A-43081B1E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356350"/>
            <a:ext cx="982134" cy="365125"/>
          </a:xfrm>
        </p:spPr>
        <p:txBody>
          <a:bodyPr/>
          <a:lstStyle/>
          <a:p>
            <a:r>
              <a:rPr lang="en-US" sz="1600" b="1" dirty="0"/>
              <a:t>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1B15AD-E0FD-197A-86B9-DFD80AE6E457}"/>
              </a:ext>
            </a:extLst>
          </p:cNvPr>
          <p:cNvSpPr txBox="1">
            <a:spLocks/>
          </p:cNvSpPr>
          <p:nvPr/>
        </p:nvSpPr>
        <p:spPr>
          <a:xfrm>
            <a:off x="838200" y="870233"/>
            <a:ext cx="10515600" cy="56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/>
              <a:t>Customized CNN model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48B400-DE30-3033-00B1-C42C031C0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68" y="1390866"/>
            <a:ext cx="2694032" cy="533060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1325BF-2101-C3A1-6478-BF3CFC2276E2}"/>
              </a:ext>
            </a:extLst>
          </p:cNvPr>
          <p:cNvCxnSpPr>
            <a:cxnSpLocks/>
          </p:cNvCxnSpPr>
          <p:nvPr/>
        </p:nvCxnSpPr>
        <p:spPr>
          <a:xfrm flipH="1">
            <a:off x="3835401" y="5740401"/>
            <a:ext cx="474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F06389-63F0-7DB2-E924-B039AF4DEA92}"/>
              </a:ext>
            </a:extLst>
          </p:cNvPr>
          <p:cNvCxnSpPr>
            <a:cxnSpLocks/>
          </p:cNvCxnSpPr>
          <p:nvPr/>
        </p:nvCxnSpPr>
        <p:spPr>
          <a:xfrm flipH="1">
            <a:off x="3835401" y="6485467"/>
            <a:ext cx="474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5CC0D6-9ADF-F2E0-BF84-21142755A4F0}"/>
              </a:ext>
            </a:extLst>
          </p:cNvPr>
          <p:cNvSpPr txBox="1"/>
          <p:nvPr/>
        </p:nvSpPr>
        <p:spPr>
          <a:xfrm>
            <a:off x="4538134" y="5534561"/>
            <a:ext cx="6688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Dense layer with 1024 units using </a:t>
            </a:r>
            <a:r>
              <a:rPr lang="en-US" sz="2000" dirty="0" err="1"/>
              <a:t>ReLU</a:t>
            </a:r>
            <a:r>
              <a:rPr lang="en-US" sz="2000" dirty="0"/>
              <a:t> activation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final Dense layer with 7 units and </a:t>
            </a:r>
            <a:r>
              <a:rPr lang="en-US" sz="2000" dirty="0" err="1"/>
              <a:t>Softmax</a:t>
            </a:r>
            <a:r>
              <a:rPr lang="en-US" sz="2000" dirty="0"/>
              <a:t> activation for classification into 7 skin lesion classes.</a:t>
            </a:r>
          </a:p>
        </p:txBody>
      </p:sp>
    </p:spTree>
    <p:extLst>
      <p:ext uri="{BB962C8B-B14F-4D97-AF65-F5344CB8AC3E}">
        <p14:creationId xmlns:p14="http://schemas.microsoft.com/office/powerpoint/2010/main" val="295051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009FD-4773-B657-A693-A66B5E397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4C04D-1487-FF8A-0C28-C5ED036D79B5}"/>
              </a:ext>
            </a:extLst>
          </p:cNvPr>
          <p:cNvSpPr txBox="1">
            <a:spLocks/>
          </p:cNvSpPr>
          <p:nvPr/>
        </p:nvSpPr>
        <p:spPr>
          <a:xfrm>
            <a:off x="4775200" y="60741"/>
            <a:ext cx="3107267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Methodology</a:t>
            </a:r>
            <a:endParaRPr lang="en-CA" sz="3600" dirty="0"/>
          </a:p>
        </p:txBody>
      </p:sp>
      <p:sp>
        <p:nvSpPr>
          <p:cNvPr id="3" name="Slide Number Placeholder 49">
            <a:extLst>
              <a:ext uri="{FF2B5EF4-FFF2-40B4-BE49-F238E27FC236}">
                <a16:creationId xmlns:a16="http://schemas.microsoft.com/office/drawing/2014/main" id="{A5DC4D47-E05B-8DEE-0148-455453943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356350"/>
            <a:ext cx="982134" cy="365125"/>
          </a:xfrm>
        </p:spPr>
        <p:txBody>
          <a:bodyPr/>
          <a:lstStyle/>
          <a:p>
            <a:r>
              <a:rPr lang="en-US" sz="1600" b="1" dirty="0"/>
              <a:t>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AA94FB-A486-AEA0-DFA8-01C1624F8AC2}"/>
              </a:ext>
            </a:extLst>
          </p:cNvPr>
          <p:cNvSpPr txBox="1">
            <a:spLocks/>
          </p:cNvSpPr>
          <p:nvPr/>
        </p:nvSpPr>
        <p:spPr>
          <a:xfrm>
            <a:off x="838200" y="870233"/>
            <a:ext cx="10515600" cy="56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/>
              <a:t>Customized CNN model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012F49-E9B2-86C1-4549-4ECC44005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68" y="1390866"/>
            <a:ext cx="2694032" cy="5330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CB7C16-D189-9540-0BCF-DDA10C135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997" y="2080466"/>
            <a:ext cx="6398940" cy="296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EC32C-A215-4AA5-B220-83C9D70BB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8F6C6-DBC6-E4EF-1427-DA04D551D4D6}"/>
              </a:ext>
            </a:extLst>
          </p:cNvPr>
          <p:cNvSpPr txBox="1">
            <a:spLocks/>
          </p:cNvSpPr>
          <p:nvPr/>
        </p:nvSpPr>
        <p:spPr>
          <a:xfrm>
            <a:off x="4775200" y="60741"/>
            <a:ext cx="3107267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Methodology</a:t>
            </a:r>
            <a:endParaRPr lang="en-CA" sz="3600" dirty="0"/>
          </a:p>
        </p:txBody>
      </p:sp>
      <p:sp>
        <p:nvSpPr>
          <p:cNvPr id="3" name="Slide Number Placeholder 49">
            <a:extLst>
              <a:ext uri="{FF2B5EF4-FFF2-40B4-BE49-F238E27FC236}">
                <a16:creationId xmlns:a16="http://schemas.microsoft.com/office/drawing/2014/main" id="{83411C04-1AEF-9C6E-112F-9BEA02B9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356350"/>
            <a:ext cx="982134" cy="365125"/>
          </a:xfrm>
        </p:spPr>
        <p:txBody>
          <a:bodyPr/>
          <a:lstStyle/>
          <a:p>
            <a:r>
              <a:rPr lang="en-US" sz="1600" b="1" dirty="0"/>
              <a:t>10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B6E8A0-AE99-83F3-F706-D7AEEF215C3E}"/>
              </a:ext>
            </a:extLst>
          </p:cNvPr>
          <p:cNvSpPr txBox="1">
            <a:spLocks/>
          </p:cNvSpPr>
          <p:nvPr/>
        </p:nvSpPr>
        <p:spPr>
          <a:xfrm>
            <a:off x="838200" y="870233"/>
            <a:ext cx="10515600" cy="56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/>
              <a:t>Customized CNN model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C69E23-0936-C49D-0E9F-733BA46AD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390" y="581441"/>
            <a:ext cx="1526410" cy="30202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66A756-BD4D-FE62-A73A-9EA5DA4BF4F2}"/>
              </a:ext>
            </a:extLst>
          </p:cNvPr>
          <p:cNvSpPr txBox="1"/>
          <p:nvPr/>
        </p:nvSpPr>
        <p:spPr>
          <a:xfrm>
            <a:off x="2914946" y="1519604"/>
            <a:ext cx="471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Comparison with popular CNN models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F8089B-A16B-A275-B3C8-B0B5A94F73F3}"/>
              </a:ext>
            </a:extLst>
          </p:cNvPr>
          <p:cNvCxnSpPr>
            <a:cxnSpLocks/>
          </p:cNvCxnSpPr>
          <p:nvPr/>
        </p:nvCxnSpPr>
        <p:spPr>
          <a:xfrm flipH="1">
            <a:off x="8472293" y="3261361"/>
            <a:ext cx="474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21333D-DE20-F392-0368-6B49419C6E8B}"/>
              </a:ext>
            </a:extLst>
          </p:cNvPr>
          <p:cNvCxnSpPr>
            <a:cxnSpLocks/>
          </p:cNvCxnSpPr>
          <p:nvPr/>
        </p:nvCxnSpPr>
        <p:spPr>
          <a:xfrm flipH="1">
            <a:off x="8472293" y="4128348"/>
            <a:ext cx="474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646D86-DC58-F5BA-975C-D9B722CEF56B}"/>
              </a:ext>
            </a:extLst>
          </p:cNvPr>
          <p:cNvCxnSpPr>
            <a:cxnSpLocks/>
          </p:cNvCxnSpPr>
          <p:nvPr/>
        </p:nvCxnSpPr>
        <p:spPr>
          <a:xfrm flipH="1">
            <a:off x="8472293" y="5541434"/>
            <a:ext cx="4741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856B0C7-75F1-B103-FB89-4062152DB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1" y="1846339"/>
            <a:ext cx="6481706" cy="462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56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E0D84-E3D1-9BE5-666B-E0A93412A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6B3FA-C425-D71B-B729-CABD07F6758F}"/>
              </a:ext>
            </a:extLst>
          </p:cNvPr>
          <p:cNvSpPr txBox="1">
            <a:spLocks/>
          </p:cNvSpPr>
          <p:nvPr/>
        </p:nvSpPr>
        <p:spPr>
          <a:xfrm>
            <a:off x="3779520" y="60741"/>
            <a:ext cx="4175760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Results and Analysis</a:t>
            </a:r>
          </a:p>
        </p:txBody>
      </p:sp>
      <p:sp>
        <p:nvSpPr>
          <p:cNvPr id="3" name="Slide Number Placeholder 49">
            <a:extLst>
              <a:ext uri="{FF2B5EF4-FFF2-40B4-BE49-F238E27FC236}">
                <a16:creationId xmlns:a16="http://schemas.microsoft.com/office/drawing/2014/main" id="{E8F6C745-6E43-6F80-A18B-7E9D829E9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356350"/>
            <a:ext cx="982134" cy="365125"/>
          </a:xfrm>
        </p:spPr>
        <p:txBody>
          <a:bodyPr/>
          <a:lstStyle/>
          <a:p>
            <a:r>
              <a:rPr lang="en-US" sz="1600" b="1" dirty="0"/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D695B-0CC2-3603-7977-6BB1134CCEF4}"/>
              </a:ext>
            </a:extLst>
          </p:cNvPr>
          <p:cNvSpPr txBox="1"/>
          <p:nvPr/>
        </p:nvSpPr>
        <p:spPr>
          <a:xfrm>
            <a:off x="828040" y="1430867"/>
            <a:ext cx="11069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balanced dataset split into training and testing test (</a:t>
            </a:r>
            <a:r>
              <a:rPr lang="en-US" sz="2000" b="1" dirty="0"/>
              <a:t>80-20</a:t>
            </a:r>
            <a:r>
              <a:rPr lang="en-US" sz="2000" dirty="0"/>
              <a:t> ratio).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Due to data augmentation in the balanced dataset, there may exist some degree of similarity between an image and its augmented version.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 is a possibility of </a:t>
            </a:r>
            <a:r>
              <a:rPr lang="en-US" sz="2000" dirty="0">
                <a:solidFill>
                  <a:srgbClr val="FF0000"/>
                </a:solidFill>
              </a:rPr>
              <a:t>overestimation</a:t>
            </a:r>
            <a:r>
              <a:rPr lang="en-US" sz="2000" dirty="0"/>
              <a:t> of the ML and CNN model performance!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Beside this testing set, we also used a </a:t>
            </a:r>
            <a:r>
              <a:rPr lang="en-US" sz="2000" b="1" dirty="0">
                <a:solidFill>
                  <a:srgbClr val="00B050"/>
                </a:solidFill>
              </a:rPr>
              <a:t>new unseen test dataset</a:t>
            </a:r>
            <a:r>
              <a:rPr lang="en-US" sz="2000" dirty="0"/>
              <a:t> (Provided in HAM10000 dataset repository) to measure a more realistic performance of the models.</a:t>
            </a:r>
          </a:p>
        </p:txBody>
      </p:sp>
    </p:spTree>
    <p:extLst>
      <p:ext uri="{BB962C8B-B14F-4D97-AF65-F5344CB8AC3E}">
        <p14:creationId xmlns:p14="http://schemas.microsoft.com/office/powerpoint/2010/main" val="695666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96886-F05B-9764-119D-D781946ED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9">
            <a:extLst>
              <a:ext uri="{FF2B5EF4-FFF2-40B4-BE49-F238E27FC236}">
                <a16:creationId xmlns:a16="http://schemas.microsoft.com/office/drawing/2014/main" id="{EDF3B8F6-1FC7-FD2B-E335-AA3959323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356350"/>
            <a:ext cx="982134" cy="365125"/>
          </a:xfrm>
        </p:spPr>
        <p:txBody>
          <a:bodyPr/>
          <a:lstStyle/>
          <a:p>
            <a:r>
              <a:rPr lang="en-US" sz="1600" b="1" dirty="0"/>
              <a:t>12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D4F275-CFB6-C8A6-6FBB-ECFBDD2BB51D}"/>
              </a:ext>
            </a:extLst>
          </p:cNvPr>
          <p:cNvSpPr txBox="1">
            <a:spLocks/>
          </p:cNvSpPr>
          <p:nvPr/>
        </p:nvSpPr>
        <p:spPr>
          <a:xfrm>
            <a:off x="838200" y="870233"/>
            <a:ext cx="10515600" cy="56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/>
              <a:t>Evaluation of ML models: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EFD593-C135-C29C-88B7-9B937CA2E81E}"/>
              </a:ext>
            </a:extLst>
          </p:cNvPr>
          <p:cNvSpPr txBox="1">
            <a:spLocks/>
          </p:cNvSpPr>
          <p:nvPr/>
        </p:nvSpPr>
        <p:spPr>
          <a:xfrm>
            <a:off x="3779520" y="60741"/>
            <a:ext cx="4175760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Results and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5221DD-0626-1F66-F37C-0896CAA634D9}"/>
              </a:ext>
            </a:extLst>
          </p:cNvPr>
          <p:cNvSpPr txBox="1"/>
          <p:nvPr/>
        </p:nvSpPr>
        <p:spPr>
          <a:xfrm>
            <a:off x="2103890" y="1457384"/>
            <a:ext cx="7861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Performance metrics using the </a:t>
            </a:r>
            <a:r>
              <a:rPr lang="en-US" sz="2000" b="1" dirty="0">
                <a:solidFill>
                  <a:schemeClr val="accent1"/>
                </a:solidFill>
              </a:rPr>
              <a:t>testing set of balanced dataset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D87C36-9078-6FB4-6F4C-9C054A116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122" y="1811319"/>
            <a:ext cx="8196556" cy="161523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26414BB-EDDC-7996-F376-BF98E5B1A5C6}"/>
              </a:ext>
            </a:extLst>
          </p:cNvPr>
          <p:cNvSpPr/>
          <p:nvPr/>
        </p:nvSpPr>
        <p:spPr>
          <a:xfrm>
            <a:off x="4295141" y="2172299"/>
            <a:ext cx="1072726" cy="1253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547631-6C23-9AB8-7BB2-648CE8373756}"/>
              </a:ext>
            </a:extLst>
          </p:cNvPr>
          <p:cNvSpPr txBox="1"/>
          <p:nvPr/>
        </p:nvSpPr>
        <p:spPr>
          <a:xfrm>
            <a:off x="6694230" y="5196627"/>
            <a:ext cx="4168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Similar results as the reference paper!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B827F-3834-D1FC-9BAC-EA99A8361E35}"/>
              </a:ext>
            </a:extLst>
          </p:cNvPr>
          <p:cNvSpPr txBox="1"/>
          <p:nvPr/>
        </p:nvSpPr>
        <p:spPr>
          <a:xfrm>
            <a:off x="3417630" y="4003691"/>
            <a:ext cx="48119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Ability to manage feature variability through ensemble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7B873-6B46-F928-6822-D86E1B43801A}"/>
              </a:ext>
            </a:extLst>
          </p:cNvPr>
          <p:cNvSpPr txBox="1"/>
          <p:nvPr/>
        </p:nvSpPr>
        <p:spPr>
          <a:xfrm>
            <a:off x="777070" y="4111534"/>
            <a:ext cx="1984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Random Forest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990598-3FC7-52BD-5AE9-43B1303EF764}"/>
              </a:ext>
            </a:extLst>
          </p:cNvPr>
          <p:cNvCxnSpPr>
            <a:cxnSpLocks/>
          </p:cNvCxnSpPr>
          <p:nvPr/>
        </p:nvCxnSpPr>
        <p:spPr>
          <a:xfrm>
            <a:off x="2757229" y="4326857"/>
            <a:ext cx="558801" cy="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28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891D5-8387-26BB-216D-3AE1D0E23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9">
            <a:extLst>
              <a:ext uri="{FF2B5EF4-FFF2-40B4-BE49-F238E27FC236}">
                <a16:creationId xmlns:a16="http://schemas.microsoft.com/office/drawing/2014/main" id="{052F9D75-3955-DAB2-336B-CA862C8E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356350"/>
            <a:ext cx="982134" cy="365125"/>
          </a:xfrm>
        </p:spPr>
        <p:txBody>
          <a:bodyPr/>
          <a:lstStyle/>
          <a:p>
            <a:r>
              <a:rPr lang="en-US" sz="1600" b="1" dirty="0"/>
              <a:t>13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5BDF96-03D0-7184-2394-C79430ED1D09}"/>
              </a:ext>
            </a:extLst>
          </p:cNvPr>
          <p:cNvSpPr txBox="1">
            <a:spLocks/>
          </p:cNvSpPr>
          <p:nvPr/>
        </p:nvSpPr>
        <p:spPr>
          <a:xfrm>
            <a:off x="838200" y="870233"/>
            <a:ext cx="10515600" cy="56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/>
              <a:t>Evaluation of ML models: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751CDC-71F4-2700-F6DF-AC2FD0F2AF8C}"/>
              </a:ext>
            </a:extLst>
          </p:cNvPr>
          <p:cNvSpPr txBox="1">
            <a:spLocks/>
          </p:cNvSpPr>
          <p:nvPr/>
        </p:nvSpPr>
        <p:spPr>
          <a:xfrm>
            <a:off x="3779520" y="60741"/>
            <a:ext cx="4175760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Results and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DDBF3E-70AE-41A3-1B76-D6BAC9D9C25D}"/>
              </a:ext>
            </a:extLst>
          </p:cNvPr>
          <p:cNvSpPr txBox="1"/>
          <p:nvPr/>
        </p:nvSpPr>
        <p:spPr>
          <a:xfrm>
            <a:off x="2103890" y="1457384"/>
            <a:ext cx="7861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Performance metrics using the </a:t>
            </a:r>
            <a:r>
              <a:rPr lang="en-US" sz="2000" b="1" dirty="0">
                <a:solidFill>
                  <a:schemeClr val="accent1"/>
                </a:solidFill>
              </a:rPr>
              <a:t>testing set of balanced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E674B-FB77-7D6E-36E1-946526348A11}"/>
              </a:ext>
            </a:extLst>
          </p:cNvPr>
          <p:cNvSpPr txBox="1"/>
          <p:nvPr/>
        </p:nvSpPr>
        <p:spPr>
          <a:xfrm>
            <a:off x="3472858" y="6223732"/>
            <a:ext cx="4971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Possible reason: </a:t>
            </a:r>
            <a:r>
              <a:rPr lang="en-US" sz="2400" b="1" dirty="0">
                <a:solidFill>
                  <a:srgbClr val="FF0000"/>
                </a:solidFill>
              </a:rPr>
              <a:t>Data Leakage 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C8BA0E-4F91-E8A6-39DC-85A43D8F4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122" y="1811319"/>
            <a:ext cx="8196556" cy="161523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B24DED4-3C9A-B046-E656-DD0C0D9B2FDC}"/>
              </a:ext>
            </a:extLst>
          </p:cNvPr>
          <p:cNvSpPr/>
          <p:nvPr/>
        </p:nvSpPr>
        <p:spPr>
          <a:xfrm>
            <a:off x="4295141" y="2172299"/>
            <a:ext cx="1072726" cy="1253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B09149-697D-9C50-2E5D-63E78E26C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122" y="4127733"/>
            <a:ext cx="8196556" cy="155669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C932AA0-DA5B-0B19-DD8B-ED61FD6E1F52}"/>
              </a:ext>
            </a:extLst>
          </p:cNvPr>
          <p:cNvSpPr/>
          <p:nvPr/>
        </p:nvSpPr>
        <p:spPr>
          <a:xfrm>
            <a:off x="4277775" y="4399010"/>
            <a:ext cx="1157392" cy="1378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36A18E-29DE-4524-9B87-40C6AD453567}"/>
              </a:ext>
            </a:extLst>
          </p:cNvPr>
          <p:cNvSpPr txBox="1"/>
          <p:nvPr/>
        </p:nvSpPr>
        <p:spPr>
          <a:xfrm>
            <a:off x="2164852" y="3806264"/>
            <a:ext cx="7049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Performance metrics using the </a:t>
            </a:r>
            <a:r>
              <a:rPr lang="en-US" sz="2000" b="1" dirty="0">
                <a:solidFill>
                  <a:schemeClr val="accent1"/>
                </a:solidFill>
              </a:rPr>
              <a:t>new unseen testing set </a:t>
            </a:r>
          </a:p>
        </p:txBody>
      </p:sp>
    </p:spTree>
    <p:extLst>
      <p:ext uri="{BB962C8B-B14F-4D97-AF65-F5344CB8AC3E}">
        <p14:creationId xmlns:p14="http://schemas.microsoft.com/office/powerpoint/2010/main" val="1888728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2B272-A851-71B7-AF5C-48FDCA237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9">
            <a:extLst>
              <a:ext uri="{FF2B5EF4-FFF2-40B4-BE49-F238E27FC236}">
                <a16:creationId xmlns:a16="http://schemas.microsoft.com/office/drawing/2014/main" id="{B4E869A9-FD82-7F3B-18EF-4753CDCDC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356350"/>
            <a:ext cx="982134" cy="365125"/>
          </a:xfrm>
        </p:spPr>
        <p:txBody>
          <a:bodyPr/>
          <a:lstStyle/>
          <a:p>
            <a:r>
              <a:rPr lang="en-US" sz="1600" b="1" dirty="0"/>
              <a:t>14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02CEC8-619E-A794-5230-F9971E0C329B}"/>
              </a:ext>
            </a:extLst>
          </p:cNvPr>
          <p:cNvSpPr txBox="1">
            <a:spLocks/>
          </p:cNvSpPr>
          <p:nvPr/>
        </p:nvSpPr>
        <p:spPr>
          <a:xfrm>
            <a:off x="838200" y="870233"/>
            <a:ext cx="10515600" cy="56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/>
              <a:t>Evaluation of CNN model: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6785F2-DED4-52B7-89DD-DEB0D0872990}"/>
              </a:ext>
            </a:extLst>
          </p:cNvPr>
          <p:cNvSpPr txBox="1">
            <a:spLocks/>
          </p:cNvSpPr>
          <p:nvPr/>
        </p:nvSpPr>
        <p:spPr>
          <a:xfrm>
            <a:off x="3779520" y="60741"/>
            <a:ext cx="4175760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Results and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FFD1A5-DCA6-6AE6-57F2-F8CA67849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15" y="1533856"/>
            <a:ext cx="5189442" cy="3090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EC164B-6CEB-B7FE-4C70-A4D2B2706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842" y="1533856"/>
            <a:ext cx="6341343" cy="30907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E8E90A-58A7-B345-E07A-9ABB63E4FF02}"/>
              </a:ext>
            </a:extLst>
          </p:cNvPr>
          <p:cNvSpPr txBox="1"/>
          <p:nvPr/>
        </p:nvSpPr>
        <p:spPr>
          <a:xfrm>
            <a:off x="817880" y="4924034"/>
            <a:ext cx="1084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Averaged across all folds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Training accuracy reached approx. </a:t>
            </a:r>
            <a:r>
              <a:rPr lang="en-US" sz="2000" b="1" dirty="0">
                <a:solidFill>
                  <a:srgbClr val="FF0000"/>
                </a:solidFill>
              </a:rPr>
              <a:t>98%</a:t>
            </a:r>
            <a:r>
              <a:rPr lang="en-US" sz="2000" dirty="0"/>
              <a:t> whereas validation accuracy stabilized at around </a:t>
            </a:r>
            <a:r>
              <a:rPr lang="en-US" sz="2000" b="1" dirty="0">
                <a:solidFill>
                  <a:srgbClr val="FF0000"/>
                </a:solidFill>
              </a:rPr>
              <a:t>86%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80469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1CDE1-F45B-CCD5-DD9C-82E56A5A5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9">
            <a:extLst>
              <a:ext uri="{FF2B5EF4-FFF2-40B4-BE49-F238E27FC236}">
                <a16:creationId xmlns:a16="http://schemas.microsoft.com/office/drawing/2014/main" id="{87094FD5-8E71-4868-541A-2C359A7B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356350"/>
            <a:ext cx="982134" cy="365125"/>
          </a:xfrm>
        </p:spPr>
        <p:txBody>
          <a:bodyPr/>
          <a:lstStyle/>
          <a:p>
            <a:r>
              <a:rPr lang="en-US" sz="1600" b="1" dirty="0"/>
              <a:t>15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394E3F-AE31-175B-3BA2-F99C824EAF8A}"/>
              </a:ext>
            </a:extLst>
          </p:cNvPr>
          <p:cNvSpPr txBox="1">
            <a:spLocks/>
          </p:cNvSpPr>
          <p:nvPr/>
        </p:nvSpPr>
        <p:spPr>
          <a:xfrm>
            <a:off x="838200" y="870233"/>
            <a:ext cx="10515600" cy="56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/>
              <a:t>Evaluation of CNN model: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B26F2D-FDBA-6E8C-1F08-FA6C53F454BA}"/>
              </a:ext>
            </a:extLst>
          </p:cNvPr>
          <p:cNvSpPr txBox="1">
            <a:spLocks/>
          </p:cNvSpPr>
          <p:nvPr/>
        </p:nvSpPr>
        <p:spPr>
          <a:xfrm>
            <a:off x="3779520" y="60741"/>
            <a:ext cx="4175760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Results and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15E1ED-ABFE-EE39-15F2-E336CAC659E8}"/>
              </a:ext>
            </a:extLst>
          </p:cNvPr>
          <p:cNvSpPr txBox="1"/>
          <p:nvPr/>
        </p:nvSpPr>
        <p:spPr>
          <a:xfrm>
            <a:off x="7143234" y="5356169"/>
            <a:ext cx="4168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Similar results as the reference paper!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E7FFB8-907F-9C51-7C9B-9D3FA8749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749" y="2181552"/>
            <a:ext cx="2105084" cy="1436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5F8FB9-C702-009A-8395-A4B5B8AD8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72" y="4109034"/>
            <a:ext cx="4870428" cy="2272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6856DA-E48A-D9C3-A1F3-DD471A2573D2}"/>
              </a:ext>
            </a:extLst>
          </p:cNvPr>
          <p:cNvSpPr txBox="1"/>
          <p:nvPr/>
        </p:nvSpPr>
        <p:spPr>
          <a:xfrm>
            <a:off x="838200" y="1331898"/>
            <a:ext cx="794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Performance metrics using the </a:t>
            </a:r>
            <a:r>
              <a:rPr lang="en-US" sz="2000" b="1" dirty="0">
                <a:solidFill>
                  <a:schemeClr val="accent1"/>
                </a:solidFill>
              </a:rPr>
              <a:t>testing set of balanced dataset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61C7C-A4FC-FDB5-4361-3EB199644263}"/>
              </a:ext>
            </a:extLst>
          </p:cNvPr>
          <p:cNvSpPr txBox="1"/>
          <p:nvPr/>
        </p:nvSpPr>
        <p:spPr>
          <a:xfrm>
            <a:off x="1971686" y="1829126"/>
            <a:ext cx="292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Averaged across all folds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A7C1D-9BFE-38C7-19A1-BF5C175A8D93}"/>
              </a:ext>
            </a:extLst>
          </p:cNvPr>
          <p:cNvSpPr txBox="1"/>
          <p:nvPr/>
        </p:nvSpPr>
        <p:spPr>
          <a:xfrm>
            <a:off x="1813992" y="3739702"/>
            <a:ext cx="345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class performance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B2E2C7-C470-A6A2-1723-A034DF4E5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24602" y="2171649"/>
            <a:ext cx="5350931" cy="28833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CA0782-E84C-0A92-36B8-B94AC8807EF5}"/>
              </a:ext>
            </a:extLst>
          </p:cNvPr>
          <p:cNvSpPr txBox="1"/>
          <p:nvPr/>
        </p:nvSpPr>
        <p:spPr>
          <a:xfrm>
            <a:off x="7721869" y="1870508"/>
            <a:ext cx="379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 curves for individual classes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8AB832-7F9F-32E9-7F28-0CFE860814F4}"/>
              </a:ext>
            </a:extLst>
          </p:cNvPr>
          <p:cNvCxnSpPr>
            <a:cxnSpLocks/>
          </p:cNvCxnSpPr>
          <p:nvPr/>
        </p:nvCxnSpPr>
        <p:spPr>
          <a:xfrm>
            <a:off x="2545080" y="5861695"/>
            <a:ext cx="457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B1E553-3124-7CF7-12F9-7FB5DBAC1CC1}"/>
              </a:ext>
            </a:extLst>
          </p:cNvPr>
          <p:cNvCxnSpPr>
            <a:cxnSpLocks/>
          </p:cNvCxnSpPr>
          <p:nvPr/>
        </p:nvCxnSpPr>
        <p:spPr>
          <a:xfrm>
            <a:off x="3383280" y="5861070"/>
            <a:ext cx="457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C2E5B3-A926-ED52-CFA8-93668C55F4D3}"/>
              </a:ext>
            </a:extLst>
          </p:cNvPr>
          <p:cNvCxnSpPr>
            <a:cxnSpLocks/>
          </p:cNvCxnSpPr>
          <p:nvPr/>
        </p:nvCxnSpPr>
        <p:spPr>
          <a:xfrm>
            <a:off x="4220833" y="5861070"/>
            <a:ext cx="457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547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2D966F-AEE6-EF96-043B-6079CBAF44CB}"/>
              </a:ext>
            </a:extLst>
          </p:cNvPr>
          <p:cNvSpPr txBox="1">
            <a:spLocks/>
          </p:cNvSpPr>
          <p:nvPr/>
        </p:nvSpPr>
        <p:spPr>
          <a:xfrm>
            <a:off x="4775200" y="60741"/>
            <a:ext cx="3107267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Motivation</a:t>
            </a:r>
            <a:endParaRPr lang="en-CA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B057F-2D10-4F95-FB11-D246088309ED}"/>
              </a:ext>
            </a:extLst>
          </p:cNvPr>
          <p:cNvSpPr txBox="1"/>
          <p:nvPr/>
        </p:nvSpPr>
        <p:spPr>
          <a:xfrm>
            <a:off x="990600" y="2058324"/>
            <a:ext cx="2650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According to WHO</a:t>
            </a:r>
            <a:endParaRPr lang="en-CA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908B8-564B-C65B-5DF7-8CC372082569}"/>
              </a:ext>
            </a:extLst>
          </p:cNvPr>
          <p:cNvSpPr txBox="1"/>
          <p:nvPr/>
        </p:nvSpPr>
        <p:spPr>
          <a:xfrm>
            <a:off x="4466167" y="1904436"/>
            <a:ext cx="5084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Aptos (Body)"/>
              </a:rPr>
              <a:t>One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ptos (Body)"/>
              </a:rPr>
              <a:t> out of every three cancer diagnoses is related to </a:t>
            </a:r>
            <a:r>
              <a:rPr lang="en-US" sz="2000" b="0" i="0" dirty="0">
                <a:solidFill>
                  <a:schemeClr val="accent5"/>
                </a:solidFill>
                <a:effectLst/>
                <a:latin typeface="Aptos (Body)"/>
              </a:rPr>
              <a:t>skin cancer</a:t>
            </a:r>
            <a:endParaRPr lang="en-CA" sz="2000" dirty="0">
              <a:solidFill>
                <a:schemeClr val="accent5"/>
              </a:solidFill>
              <a:latin typeface="Aptos (Body)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145555-28DC-54E0-7DC9-1C3159FD127A}"/>
              </a:ext>
            </a:extLst>
          </p:cNvPr>
          <p:cNvCxnSpPr>
            <a:cxnSpLocks/>
          </p:cNvCxnSpPr>
          <p:nvPr/>
        </p:nvCxnSpPr>
        <p:spPr>
          <a:xfrm>
            <a:off x="3280834" y="2260542"/>
            <a:ext cx="1185333" cy="0"/>
          </a:xfrm>
          <a:prstGeom prst="straightConnector1">
            <a:avLst/>
          </a:prstGeom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02EF6B-7B97-D76A-6587-8CFFE652F43C}"/>
              </a:ext>
            </a:extLst>
          </p:cNvPr>
          <p:cNvSpPr txBox="1"/>
          <p:nvPr/>
        </p:nvSpPr>
        <p:spPr>
          <a:xfrm>
            <a:off x="1523999" y="3349653"/>
            <a:ext cx="2184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According to AAD</a:t>
            </a:r>
            <a:endParaRPr lang="en-CA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173E1-D7EE-73C6-B7DA-08D42C3731B4}"/>
              </a:ext>
            </a:extLst>
          </p:cNvPr>
          <p:cNvSpPr txBox="1"/>
          <p:nvPr/>
        </p:nvSpPr>
        <p:spPr>
          <a:xfrm>
            <a:off x="4699000" y="3741296"/>
            <a:ext cx="7255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Aptos (Body)"/>
              </a:rPr>
              <a:t>Nearly 20 Americans die from </a:t>
            </a:r>
            <a:r>
              <a:rPr lang="en-US" sz="2000" dirty="0">
                <a:latin typeface="Aptos (Body)"/>
              </a:rPr>
              <a:t>melanoma</a:t>
            </a:r>
            <a:r>
              <a:rPr lang="en-US" sz="2000" dirty="0">
                <a:solidFill>
                  <a:srgbClr val="222222"/>
                </a:solidFill>
                <a:latin typeface="Aptos (Body)"/>
              </a:rPr>
              <a:t> every day</a:t>
            </a:r>
            <a:endParaRPr lang="en-CA" sz="2000" dirty="0">
              <a:solidFill>
                <a:srgbClr val="FF0000"/>
              </a:solidFill>
              <a:latin typeface="Aptos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868BCD-B908-86B6-89ED-DFCD345B3B46}"/>
              </a:ext>
            </a:extLst>
          </p:cNvPr>
          <p:cNvSpPr txBox="1"/>
          <p:nvPr/>
        </p:nvSpPr>
        <p:spPr>
          <a:xfrm>
            <a:off x="4699000" y="2897199"/>
            <a:ext cx="5884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F2940"/>
                </a:solidFill>
                <a:effectLst/>
                <a:latin typeface="Open Sans" panose="020B0606030504020204" pitchFamily="34" charset="0"/>
              </a:rPr>
              <a:t>Nearly 9,500 people in the US are diagnosed with </a:t>
            </a:r>
            <a:r>
              <a:rPr lang="en-US" sz="2000" b="0" i="0" dirty="0">
                <a:solidFill>
                  <a:schemeClr val="accent5"/>
                </a:solidFill>
                <a:effectLst/>
                <a:latin typeface="Open Sans" panose="020B0606030504020204" pitchFamily="34" charset="0"/>
              </a:rPr>
              <a:t>skin cancer </a:t>
            </a:r>
            <a:r>
              <a:rPr lang="en-US" sz="2000" b="0" i="0" dirty="0">
                <a:solidFill>
                  <a:srgbClr val="0F2940"/>
                </a:solidFill>
                <a:effectLst/>
                <a:latin typeface="Open Sans" panose="020B0606030504020204" pitchFamily="34" charset="0"/>
              </a:rPr>
              <a:t>every day</a:t>
            </a:r>
            <a:endParaRPr lang="en-CA" sz="2000" dirty="0">
              <a:solidFill>
                <a:srgbClr val="FF0000"/>
              </a:solidFill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86BA7185-B897-1EF0-895B-4D0F265DFA80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3708400" y="3251142"/>
            <a:ext cx="990600" cy="298566"/>
          </a:xfrm>
          <a:prstGeom prst="curvedConnector3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FEE67003-7931-B2ED-6D6B-5DD06466E28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708400" y="3549708"/>
            <a:ext cx="990600" cy="391643"/>
          </a:xfrm>
          <a:prstGeom prst="curvedConnector3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79CE3A6-7AE1-59E5-FC27-54EF621C6573}"/>
              </a:ext>
            </a:extLst>
          </p:cNvPr>
          <p:cNvSpPr txBox="1"/>
          <p:nvPr/>
        </p:nvSpPr>
        <p:spPr>
          <a:xfrm>
            <a:off x="1401235" y="1278498"/>
            <a:ext cx="2167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Skin Cancer</a:t>
            </a:r>
            <a:endParaRPr lang="en-CA" sz="2000" b="1" dirty="0">
              <a:solidFill>
                <a:srgbClr val="7030A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8EE1CF-02A6-AF83-EDFE-4CCB56EAB196}"/>
              </a:ext>
            </a:extLst>
          </p:cNvPr>
          <p:cNvSpPr txBox="1"/>
          <p:nvPr/>
        </p:nvSpPr>
        <p:spPr>
          <a:xfrm>
            <a:off x="3568701" y="1146426"/>
            <a:ext cx="6752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222222"/>
                </a:solidFill>
                <a:effectLst/>
                <a:latin typeface="Aptos (Body)"/>
              </a:rPr>
              <a:t>One of the three most-dangerous and -rapidly expanding cancer types</a:t>
            </a:r>
            <a:endParaRPr lang="en-CA" sz="2000" dirty="0">
              <a:latin typeface="Aptos (Body)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9E6FF2-273D-E57F-ECC6-48C49B51BDF8}"/>
              </a:ext>
            </a:extLst>
          </p:cNvPr>
          <p:cNvSpPr txBox="1"/>
          <p:nvPr/>
        </p:nvSpPr>
        <p:spPr>
          <a:xfrm>
            <a:off x="1388534" y="4780869"/>
            <a:ext cx="4224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ML and Deep Learning based </a:t>
            </a:r>
            <a:r>
              <a:rPr lang="en-US" sz="2000" dirty="0">
                <a:solidFill>
                  <a:schemeClr val="tx2"/>
                </a:solidFill>
              </a:rPr>
              <a:t>skin lesion diagnostic techniques are showing promising results</a:t>
            </a:r>
            <a:endParaRPr lang="en-CA" sz="2000" dirty="0">
              <a:solidFill>
                <a:schemeClr val="tx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A714D6-2D23-158F-FA2B-4B8678DE2A24}"/>
              </a:ext>
            </a:extLst>
          </p:cNvPr>
          <p:cNvSpPr txBox="1"/>
          <p:nvPr/>
        </p:nvSpPr>
        <p:spPr>
          <a:xfrm>
            <a:off x="6730999" y="4694662"/>
            <a:ext cx="4377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Evaluate their performance in multi-class skin lesion classification</a:t>
            </a:r>
            <a:endParaRPr lang="en-CA" sz="2000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E398EE9-5A76-DBD6-B163-4BA65583E1C7}"/>
              </a:ext>
            </a:extLst>
          </p:cNvPr>
          <p:cNvCxnSpPr>
            <a:cxnSpLocks/>
          </p:cNvCxnSpPr>
          <p:nvPr/>
        </p:nvCxnSpPr>
        <p:spPr>
          <a:xfrm>
            <a:off x="3001433" y="1490524"/>
            <a:ext cx="558801" cy="0"/>
          </a:xfrm>
          <a:prstGeom prst="straightConnector1">
            <a:avLst/>
          </a:prstGeom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97D5939-EBCD-CE77-8B9E-952C9979BD9C}"/>
              </a:ext>
            </a:extLst>
          </p:cNvPr>
          <p:cNvSpPr/>
          <p:nvPr/>
        </p:nvSpPr>
        <p:spPr>
          <a:xfrm>
            <a:off x="1214966" y="4399567"/>
            <a:ext cx="4572001" cy="16279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31ACC-4DC8-6F42-29FC-388379F699A6}"/>
              </a:ext>
            </a:extLst>
          </p:cNvPr>
          <p:cNvSpPr txBox="1"/>
          <p:nvPr/>
        </p:nvSpPr>
        <p:spPr>
          <a:xfrm>
            <a:off x="6328833" y="5637960"/>
            <a:ext cx="38833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Our project focus!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560314F-BB9A-C3A1-81A7-5D2621650B2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41228" y="5032446"/>
            <a:ext cx="889771" cy="121451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49">
            <a:extLst>
              <a:ext uri="{FF2B5EF4-FFF2-40B4-BE49-F238E27FC236}">
                <a16:creationId xmlns:a16="http://schemas.microsoft.com/office/drawing/2014/main" id="{E41892AC-7F9B-96E7-9415-897122D8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356350"/>
            <a:ext cx="982134" cy="365125"/>
          </a:xfrm>
        </p:spPr>
        <p:txBody>
          <a:bodyPr/>
          <a:lstStyle/>
          <a:p>
            <a:r>
              <a:rPr lang="en-US" sz="1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38559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  <p:bldP spid="15" grpId="0"/>
      <p:bldP spid="29" grpId="0"/>
      <p:bldP spid="31" grpId="0"/>
      <p:bldP spid="21" grpId="0" animBg="1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58030-7C0B-9B6F-AEA8-165F404A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9">
            <a:extLst>
              <a:ext uri="{FF2B5EF4-FFF2-40B4-BE49-F238E27FC236}">
                <a16:creationId xmlns:a16="http://schemas.microsoft.com/office/drawing/2014/main" id="{AE47C47F-543F-272C-A478-D85E4605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356350"/>
            <a:ext cx="982134" cy="365125"/>
          </a:xfrm>
        </p:spPr>
        <p:txBody>
          <a:bodyPr/>
          <a:lstStyle/>
          <a:p>
            <a:r>
              <a:rPr lang="en-US" sz="1600" b="1" dirty="0"/>
              <a:t>16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91F403-9FBA-757D-8B5A-F4BC02E74DEF}"/>
              </a:ext>
            </a:extLst>
          </p:cNvPr>
          <p:cNvSpPr txBox="1">
            <a:spLocks/>
          </p:cNvSpPr>
          <p:nvPr/>
        </p:nvSpPr>
        <p:spPr>
          <a:xfrm>
            <a:off x="838200" y="870233"/>
            <a:ext cx="10515600" cy="56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/>
              <a:t>Evaluation of CNN model: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707A4E-1BF9-5536-BDB6-5EB9FBDD20E7}"/>
              </a:ext>
            </a:extLst>
          </p:cNvPr>
          <p:cNvSpPr txBox="1">
            <a:spLocks/>
          </p:cNvSpPr>
          <p:nvPr/>
        </p:nvSpPr>
        <p:spPr>
          <a:xfrm>
            <a:off x="3779520" y="60741"/>
            <a:ext cx="4175760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Results and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9DA3F0-E586-53E0-8EE1-2FD248314134}"/>
              </a:ext>
            </a:extLst>
          </p:cNvPr>
          <p:cNvSpPr txBox="1"/>
          <p:nvPr/>
        </p:nvSpPr>
        <p:spPr>
          <a:xfrm>
            <a:off x="7155689" y="5347492"/>
            <a:ext cx="4358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Overestimation of the CNN model performance!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D047BE-D7F5-2C5F-452D-5B4740522C59}"/>
              </a:ext>
            </a:extLst>
          </p:cNvPr>
          <p:cNvSpPr txBox="1"/>
          <p:nvPr/>
        </p:nvSpPr>
        <p:spPr>
          <a:xfrm>
            <a:off x="838200" y="1312846"/>
            <a:ext cx="794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Performance metrics using the </a:t>
            </a:r>
            <a:r>
              <a:rPr lang="en-US" sz="2000" b="1" dirty="0">
                <a:solidFill>
                  <a:schemeClr val="accent1"/>
                </a:solidFill>
              </a:rPr>
              <a:t>new unseen testing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193DD-6814-F43F-F50A-A38D43DF3128}"/>
              </a:ext>
            </a:extLst>
          </p:cNvPr>
          <p:cNvSpPr txBox="1"/>
          <p:nvPr/>
        </p:nvSpPr>
        <p:spPr>
          <a:xfrm>
            <a:off x="1978756" y="1826154"/>
            <a:ext cx="292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Averaged across all folds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B37745-E15E-0C4F-4833-4F5FEA79B8C6}"/>
              </a:ext>
            </a:extLst>
          </p:cNvPr>
          <p:cNvSpPr txBox="1"/>
          <p:nvPr/>
        </p:nvSpPr>
        <p:spPr>
          <a:xfrm>
            <a:off x="1978756" y="3759075"/>
            <a:ext cx="425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class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25F02E-7822-F571-0AEF-6F286A382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822" y="2186331"/>
            <a:ext cx="2089133" cy="1467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545F88-9CFE-337E-31CF-A532471C9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055" y="4071530"/>
            <a:ext cx="4948323" cy="22848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53DC369-EC6C-19E3-62ED-E3157A360F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0623" y="2186331"/>
            <a:ext cx="5438777" cy="29689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62BF36-2EA6-3AB6-CE96-293DA2241CCE}"/>
              </a:ext>
            </a:extLst>
          </p:cNvPr>
          <p:cNvSpPr txBox="1"/>
          <p:nvPr/>
        </p:nvSpPr>
        <p:spPr>
          <a:xfrm>
            <a:off x="7721869" y="1870508"/>
            <a:ext cx="379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 curves for individual classes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CC48CF-1DD1-C935-6E15-4E0E002BD9E8}"/>
              </a:ext>
            </a:extLst>
          </p:cNvPr>
          <p:cNvCxnSpPr>
            <a:cxnSpLocks/>
          </p:cNvCxnSpPr>
          <p:nvPr/>
        </p:nvCxnSpPr>
        <p:spPr>
          <a:xfrm>
            <a:off x="2538418" y="5638904"/>
            <a:ext cx="56038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F87BE25-5689-5D0D-DDC3-5D715DCE5FFA}"/>
              </a:ext>
            </a:extLst>
          </p:cNvPr>
          <p:cNvCxnSpPr>
            <a:cxnSpLocks/>
          </p:cNvCxnSpPr>
          <p:nvPr/>
        </p:nvCxnSpPr>
        <p:spPr>
          <a:xfrm>
            <a:off x="3388471" y="5638904"/>
            <a:ext cx="56038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941843-2FBD-7579-2467-979D09C5EF58}"/>
              </a:ext>
            </a:extLst>
          </p:cNvPr>
          <p:cNvCxnSpPr>
            <a:cxnSpLocks/>
          </p:cNvCxnSpPr>
          <p:nvPr/>
        </p:nvCxnSpPr>
        <p:spPr>
          <a:xfrm>
            <a:off x="4237955" y="5639008"/>
            <a:ext cx="56038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CAEF06E-3A1D-A816-63E3-BD435253F047}"/>
              </a:ext>
            </a:extLst>
          </p:cNvPr>
          <p:cNvSpPr/>
          <p:nvPr/>
        </p:nvSpPr>
        <p:spPr>
          <a:xfrm>
            <a:off x="3406834" y="2430678"/>
            <a:ext cx="774681" cy="3693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99583E-E4E1-2BA8-81ED-C6E609BA5906}"/>
              </a:ext>
            </a:extLst>
          </p:cNvPr>
          <p:cNvSpPr/>
          <p:nvPr/>
        </p:nvSpPr>
        <p:spPr>
          <a:xfrm>
            <a:off x="918580" y="5429046"/>
            <a:ext cx="608558" cy="29140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467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ABDEA-E59D-A347-D3E3-F169A574C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9">
            <a:extLst>
              <a:ext uri="{FF2B5EF4-FFF2-40B4-BE49-F238E27FC236}">
                <a16:creationId xmlns:a16="http://schemas.microsoft.com/office/drawing/2014/main" id="{DB1CB307-82EF-598A-6528-407E549D4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356350"/>
            <a:ext cx="982134" cy="365125"/>
          </a:xfrm>
        </p:spPr>
        <p:txBody>
          <a:bodyPr/>
          <a:lstStyle/>
          <a:p>
            <a:r>
              <a:rPr lang="en-US" sz="1600" b="1" dirty="0"/>
              <a:t>17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1AC723-18B6-09A7-E04B-0142AE6496B2}"/>
              </a:ext>
            </a:extLst>
          </p:cNvPr>
          <p:cNvSpPr txBox="1">
            <a:spLocks/>
          </p:cNvSpPr>
          <p:nvPr/>
        </p:nvSpPr>
        <p:spPr>
          <a:xfrm>
            <a:off x="838200" y="870233"/>
            <a:ext cx="10515600" cy="56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/>
              <a:t>Comparison between the CNN and ML models: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D92505-0260-B040-4B09-E9EECB5D2E43}"/>
              </a:ext>
            </a:extLst>
          </p:cNvPr>
          <p:cNvSpPr txBox="1">
            <a:spLocks/>
          </p:cNvSpPr>
          <p:nvPr/>
        </p:nvSpPr>
        <p:spPr>
          <a:xfrm>
            <a:off x="3779520" y="60741"/>
            <a:ext cx="4175760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Results and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810332-88E3-ED39-4F23-57455C1CEBC1}"/>
              </a:ext>
            </a:extLst>
          </p:cNvPr>
          <p:cNvSpPr txBox="1"/>
          <p:nvPr/>
        </p:nvSpPr>
        <p:spPr>
          <a:xfrm>
            <a:off x="7033185" y="1840628"/>
            <a:ext cx="480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Performance on </a:t>
            </a:r>
            <a:r>
              <a:rPr lang="en-US" b="1" dirty="0">
                <a:solidFill>
                  <a:schemeClr val="accent1"/>
                </a:solidFill>
              </a:rPr>
              <a:t>new unseen testing set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7B8B1DF-90A5-ACCB-7D20-037F2FCC8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154" y="2209582"/>
            <a:ext cx="5380446" cy="264097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0C67030-7218-D334-AF7A-63818AECFE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6504" y="2240359"/>
            <a:ext cx="5317742" cy="26102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E5508F-4912-8540-5896-F856F78BA869}"/>
              </a:ext>
            </a:extLst>
          </p:cNvPr>
          <p:cNvSpPr txBox="1"/>
          <p:nvPr/>
        </p:nvSpPr>
        <p:spPr>
          <a:xfrm>
            <a:off x="695758" y="1840250"/>
            <a:ext cx="593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Performance on </a:t>
            </a:r>
            <a:r>
              <a:rPr lang="en-US" b="1" dirty="0">
                <a:solidFill>
                  <a:schemeClr val="accent1"/>
                </a:solidFill>
              </a:rPr>
              <a:t>testing set of balanced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D4A20E-CF7F-E519-2B84-B6BD7D4301EE}"/>
              </a:ext>
            </a:extLst>
          </p:cNvPr>
          <p:cNvSpPr txBox="1"/>
          <p:nvPr/>
        </p:nvSpPr>
        <p:spPr>
          <a:xfrm>
            <a:off x="3434834" y="5305369"/>
            <a:ext cx="6081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CNN outperforms the ML models on new unseen dataset!</a:t>
            </a:r>
          </a:p>
        </p:txBody>
      </p:sp>
    </p:spTree>
    <p:extLst>
      <p:ext uri="{BB962C8B-B14F-4D97-AF65-F5344CB8AC3E}">
        <p14:creationId xmlns:p14="http://schemas.microsoft.com/office/powerpoint/2010/main" val="207223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08CB3-C746-786D-1746-24CA1CF99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9">
            <a:extLst>
              <a:ext uri="{FF2B5EF4-FFF2-40B4-BE49-F238E27FC236}">
                <a16:creationId xmlns:a16="http://schemas.microsoft.com/office/drawing/2014/main" id="{8558D1CD-73CE-15F6-3053-E3FC123F0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356350"/>
            <a:ext cx="982134" cy="365125"/>
          </a:xfrm>
        </p:spPr>
        <p:txBody>
          <a:bodyPr/>
          <a:lstStyle/>
          <a:p>
            <a:r>
              <a:rPr lang="en-US" sz="1600" b="1" dirty="0"/>
              <a:t>18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6527CB-0898-79A0-5BEB-EE1A8CDF9251}"/>
              </a:ext>
            </a:extLst>
          </p:cNvPr>
          <p:cNvSpPr txBox="1">
            <a:spLocks/>
          </p:cNvSpPr>
          <p:nvPr/>
        </p:nvSpPr>
        <p:spPr>
          <a:xfrm>
            <a:off x="838200" y="870233"/>
            <a:ext cx="10515600" cy="56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/>
              <a:t>Key Insights on the Reference Paper: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B9747F-5826-387B-6F26-A313176075AE}"/>
              </a:ext>
            </a:extLst>
          </p:cNvPr>
          <p:cNvSpPr txBox="1">
            <a:spLocks/>
          </p:cNvSpPr>
          <p:nvPr/>
        </p:nvSpPr>
        <p:spPr>
          <a:xfrm>
            <a:off x="3779520" y="60741"/>
            <a:ext cx="4175760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Results and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7235D-06E7-6CC6-6E64-E3E5FA761952}"/>
              </a:ext>
            </a:extLst>
          </p:cNvPr>
          <p:cNvSpPr txBox="1"/>
          <p:nvPr/>
        </p:nvSpPr>
        <p:spPr>
          <a:xfrm>
            <a:off x="838200" y="1382852"/>
            <a:ext cx="1075436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Strong Aspects: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Customized CNN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Outperforms classical ML models with minimal preprocessing and without the need for manual “feature engineering” by experts.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Fewer convolutional layers compared to popular CNNs, making it </a:t>
            </a:r>
            <a:r>
              <a:rPr lang="en-US" sz="2000" b="1" dirty="0"/>
              <a:t>computationally efficient.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18F93-D63A-500B-8D6D-E73978E64927}"/>
              </a:ext>
            </a:extLst>
          </p:cNvPr>
          <p:cNvSpPr txBox="1"/>
          <p:nvPr/>
        </p:nvSpPr>
        <p:spPr>
          <a:xfrm>
            <a:off x="838200" y="3383400"/>
            <a:ext cx="10754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Weak Aspects:</a:t>
            </a:r>
            <a:endParaRPr lang="en-US" sz="2400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Possible</a:t>
            </a:r>
            <a:r>
              <a:rPr lang="en-US" sz="2000" b="1" dirty="0"/>
              <a:t> data leakage</a:t>
            </a:r>
            <a:r>
              <a:rPr lang="en-US" sz="2000" dirty="0"/>
              <a:t> due to augmentation before splitting the dataset leads to </a:t>
            </a:r>
            <a:r>
              <a:rPr lang="en-US" sz="2000" b="1" dirty="0"/>
              <a:t>overestimated performance</a:t>
            </a:r>
            <a:r>
              <a:rPr lang="en-US" sz="2000" dirty="0"/>
              <a:t> of the CNN model.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Reporting </a:t>
            </a:r>
            <a:r>
              <a:rPr lang="en-US" sz="2000" b="1" dirty="0"/>
              <a:t>training accuracy</a:t>
            </a:r>
            <a:r>
              <a:rPr lang="en-US" sz="2000" dirty="0"/>
              <a:t> (e.g., </a:t>
            </a:r>
            <a:r>
              <a:rPr lang="en-US" sz="2000" dirty="0">
                <a:solidFill>
                  <a:srgbClr val="FF0000"/>
                </a:solidFill>
              </a:rPr>
              <a:t>95.18%</a:t>
            </a:r>
            <a:r>
              <a:rPr lang="en-US" sz="2000" dirty="0"/>
              <a:t>) as the primary metric could be misleading; realistic accuracy on unseen data is significantly lower (</a:t>
            </a:r>
            <a:r>
              <a:rPr lang="en-US" sz="2000" dirty="0">
                <a:solidFill>
                  <a:srgbClr val="FF0000"/>
                </a:solidFill>
              </a:rPr>
              <a:t>66.50%</a:t>
            </a:r>
            <a:r>
              <a:rPr lang="en-US" sz="2000" dirty="0"/>
              <a:t>).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Accuracy and weighted average of recall should be equal; observed inconsistencies remain unexplained. </a:t>
            </a:r>
            <a:r>
              <a:rPr lang="en-US" sz="2000" b="1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30827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C080607-9132-66D3-6DAC-A360ACB5B4D6}"/>
              </a:ext>
            </a:extLst>
          </p:cNvPr>
          <p:cNvSpPr txBox="1">
            <a:spLocks/>
          </p:cNvSpPr>
          <p:nvPr/>
        </p:nvSpPr>
        <p:spPr>
          <a:xfrm>
            <a:off x="3877733" y="2108201"/>
            <a:ext cx="4436533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Thank You!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6CF5B-34C1-3D8B-DCCD-EB6ECD560EDD}"/>
              </a:ext>
            </a:extLst>
          </p:cNvPr>
          <p:cNvSpPr txBox="1">
            <a:spLocks/>
          </p:cNvSpPr>
          <p:nvPr/>
        </p:nvSpPr>
        <p:spPr>
          <a:xfrm>
            <a:off x="3877733" y="3310467"/>
            <a:ext cx="4436533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>
                <a:solidFill>
                  <a:srgbClr val="FF0000"/>
                </a:solidFill>
              </a:rPr>
              <a:t>Any Question?</a:t>
            </a:r>
            <a:endParaRPr lang="en-CA" sz="3600" i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49">
            <a:extLst>
              <a:ext uri="{FF2B5EF4-FFF2-40B4-BE49-F238E27FC236}">
                <a16:creationId xmlns:a16="http://schemas.microsoft.com/office/drawing/2014/main" id="{59E2244A-75C1-A323-5FE6-597C3F1A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356350"/>
            <a:ext cx="982134" cy="365125"/>
          </a:xfrm>
        </p:spPr>
        <p:txBody>
          <a:bodyPr/>
          <a:lstStyle/>
          <a:p>
            <a:r>
              <a:rPr lang="en-US" sz="1600" b="1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79012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F2396-1C42-461A-C292-D460E9319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0C90F-FF85-AB2E-8225-26CCCECEE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2894"/>
            <a:ext cx="11125200" cy="3293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aim to-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 Design, train, and evaluate a </a:t>
            </a:r>
            <a:r>
              <a:rPr lang="en-US" sz="2200" b="1" dirty="0"/>
              <a:t>customized CNN-based</a:t>
            </a:r>
            <a:r>
              <a:rPr lang="en-US" sz="2200" dirty="0"/>
              <a:t> multi-class skin lesion classification technique as outlined in the reference paper.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 Design, train, and test three classical </a:t>
            </a:r>
            <a:r>
              <a:rPr lang="en-US" sz="2200" b="1" dirty="0"/>
              <a:t>ML models (DT, RF, and SVM) </a:t>
            </a:r>
            <a:r>
              <a:rPr lang="en-US" sz="2200" dirty="0"/>
              <a:t>as baseline approaches for the multi-class skin lesion classification task.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Perform a comparative analysis of the performance between the CNN-based technique and the ML-based models.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Critically review the reference paper, highlighting its strong and weak aspects.</a:t>
            </a:r>
          </a:p>
          <a:p>
            <a:pPr>
              <a:buFont typeface="Wingdings" panose="05000000000000000000" pitchFamily="2" charset="2"/>
              <a:buChar char="Ø"/>
            </a:pPr>
            <a:endParaRPr lang="en-CA" sz="2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797DB3-B1E2-FCCD-4F55-91922F71F761}"/>
              </a:ext>
            </a:extLst>
          </p:cNvPr>
          <p:cNvSpPr txBox="1">
            <a:spLocks/>
          </p:cNvSpPr>
          <p:nvPr/>
        </p:nvSpPr>
        <p:spPr>
          <a:xfrm>
            <a:off x="838200" y="1208899"/>
            <a:ext cx="10515600" cy="1617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/>
              <a:t>Primarily based on the methodology presented by-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1900" b="0" i="0" dirty="0">
                <a:solidFill>
                  <a:srgbClr val="000000"/>
                </a:solidFill>
                <a:effectLst/>
                <a:latin typeface="Aptos (Body)"/>
              </a:rPr>
              <a:t>B. Shetty, R. Fernandes, A. P. Rodrigues, R. </a:t>
            </a:r>
            <a:r>
              <a:rPr lang="en-CA" sz="1900" b="0" i="0" dirty="0" err="1">
                <a:solidFill>
                  <a:srgbClr val="000000"/>
                </a:solidFill>
                <a:effectLst/>
                <a:latin typeface="Aptos (Body)"/>
              </a:rPr>
              <a:t>Chengoden</a:t>
            </a:r>
            <a:r>
              <a:rPr lang="en-CA" sz="1900" b="0" i="0" dirty="0">
                <a:solidFill>
                  <a:srgbClr val="000000"/>
                </a:solidFill>
                <a:effectLst/>
                <a:latin typeface="Aptos (Body)"/>
              </a:rPr>
              <a:t>, S. Bhattacharya, and K. </a:t>
            </a:r>
            <a:r>
              <a:rPr lang="en-CA" sz="1900" b="0" i="0" dirty="0" err="1">
                <a:solidFill>
                  <a:srgbClr val="000000"/>
                </a:solidFill>
                <a:effectLst/>
                <a:latin typeface="Aptos (Body)"/>
              </a:rPr>
              <a:t>Lakshmanna</a:t>
            </a:r>
            <a:r>
              <a:rPr lang="en-CA" sz="1900" b="0" i="0" dirty="0">
                <a:solidFill>
                  <a:srgbClr val="000000"/>
                </a:solidFill>
                <a:effectLst/>
                <a:latin typeface="Aptos (Body)"/>
              </a:rPr>
              <a:t>, “</a:t>
            </a:r>
            <a:r>
              <a:rPr lang="en-CA" sz="1900" b="0" dirty="0">
                <a:solidFill>
                  <a:srgbClr val="C00000"/>
                </a:solidFill>
                <a:effectLst/>
                <a:latin typeface="Aptos (Body)"/>
              </a:rPr>
              <a:t>Skin lesion classification of </a:t>
            </a:r>
            <a:r>
              <a:rPr lang="en-CA" sz="1900" b="0" dirty="0" err="1">
                <a:solidFill>
                  <a:srgbClr val="C00000"/>
                </a:solidFill>
                <a:effectLst/>
                <a:latin typeface="Aptos (Body)"/>
              </a:rPr>
              <a:t>dermoscopic</a:t>
            </a:r>
            <a:r>
              <a:rPr lang="en-CA" sz="1900" b="0" dirty="0">
                <a:solidFill>
                  <a:srgbClr val="C00000"/>
                </a:solidFill>
                <a:effectLst/>
                <a:latin typeface="Aptos (Body)"/>
              </a:rPr>
              <a:t> images using machine learning and convolutional neural network</a:t>
            </a:r>
            <a:r>
              <a:rPr lang="en-CA" sz="1900" b="0" i="0" dirty="0">
                <a:solidFill>
                  <a:srgbClr val="000000"/>
                </a:solidFill>
                <a:effectLst/>
                <a:latin typeface="Aptos (Body)"/>
              </a:rPr>
              <a:t>,” </a:t>
            </a:r>
            <a:r>
              <a:rPr lang="en-CA" sz="1900" b="0" i="1" dirty="0">
                <a:solidFill>
                  <a:srgbClr val="0070C0"/>
                </a:solidFill>
                <a:effectLst/>
                <a:latin typeface="Aptos (Body)"/>
              </a:rPr>
              <a:t>Scientific Reports</a:t>
            </a:r>
            <a:r>
              <a:rPr lang="en-CA" sz="1900" b="0" i="0" dirty="0">
                <a:solidFill>
                  <a:srgbClr val="000000"/>
                </a:solidFill>
                <a:effectLst/>
                <a:latin typeface="Aptos (Body)"/>
              </a:rPr>
              <a:t>, vol. 12, no. 1, p. 18134, 2022</a:t>
            </a:r>
            <a:r>
              <a:rPr lang="en-CA" sz="1900" dirty="0">
                <a:latin typeface="Aptos (Body)"/>
              </a:rPr>
              <a:t> </a:t>
            </a:r>
            <a:br>
              <a:rPr lang="en-CA" dirty="0"/>
            </a:b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6035E-DA2A-A818-7697-2DF53095BA66}"/>
              </a:ext>
            </a:extLst>
          </p:cNvPr>
          <p:cNvSpPr txBox="1">
            <a:spLocks/>
          </p:cNvSpPr>
          <p:nvPr/>
        </p:nvSpPr>
        <p:spPr>
          <a:xfrm>
            <a:off x="4775200" y="60741"/>
            <a:ext cx="3107267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Proposed Work</a:t>
            </a:r>
            <a:endParaRPr lang="en-CA" sz="3600" dirty="0"/>
          </a:p>
        </p:txBody>
      </p:sp>
      <p:sp>
        <p:nvSpPr>
          <p:cNvPr id="6" name="Slide Number Placeholder 49">
            <a:extLst>
              <a:ext uri="{FF2B5EF4-FFF2-40B4-BE49-F238E27FC236}">
                <a16:creationId xmlns:a16="http://schemas.microsoft.com/office/drawing/2014/main" id="{5FC204BD-9D16-41FD-A14E-AB8629A81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356350"/>
            <a:ext cx="982134" cy="365125"/>
          </a:xfrm>
        </p:spPr>
        <p:txBody>
          <a:bodyPr/>
          <a:lstStyle/>
          <a:p>
            <a:r>
              <a:rPr lang="en-US" sz="1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8989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52B36-CCE1-79D5-202F-3EB5B00E2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4044"/>
            <a:ext cx="6688667" cy="6500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HAM10000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- A collection of 10,015 </a:t>
            </a:r>
            <a:r>
              <a:rPr lang="en-US" sz="2000" dirty="0" err="1"/>
              <a:t>dermatoscopic</a:t>
            </a:r>
            <a:r>
              <a:rPr lang="en-US" sz="2000" dirty="0"/>
              <a:t> images of pigmented skin lesions across </a:t>
            </a:r>
            <a:r>
              <a:rPr lang="en-US" sz="2000" b="1" dirty="0"/>
              <a:t>seven</a:t>
            </a:r>
            <a:r>
              <a:rPr lang="en-US" sz="2000" dirty="0"/>
              <a:t> categories</a:t>
            </a:r>
            <a:endParaRPr lang="en-CA" sz="20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2F809-2233-026E-A26B-E92CF86A7D70}"/>
              </a:ext>
            </a:extLst>
          </p:cNvPr>
          <p:cNvSpPr txBox="1"/>
          <p:nvPr/>
        </p:nvSpPr>
        <p:spPr>
          <a:xfrm>
            <a:off x="7548199" y="3897765"/>
            <a:ext cx="437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Dataset is highly imbalanced!</a:t>
            </a:r>
          </a:p>
        </p:txBody>
      </p:sp>
      <p:pic>
        <p:nvPicPr>
          <p:cNvPr id="6" name="Picture 5" descr="A close-up of a skin cancer&#10;&#10;Description automatically generated">
            <a:extLst>
              <a:ext uri="{FF2B5EF4-FFF2-40B4-BE49-F238E27FC236}">
                <a16:creationId xmlns:a16="http://schemas.microsoft.com/office/drawing/2014/main" id="{E3B795EA-6B1B-2F0C-4E7B-5D4ECC720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84" y="1926440"/>
            <a:ext cx="1452199" cy="10891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275B3-EECB-5AF3-C24C-D59DBBBA2EDB}"/>
              </a:ext>
            </a:extLst>
          </p:cNvPr>
          <p:cNvSpPr txBox="1"/>
          <p:nvPr/>
        </p:nvSpPr>
        <p:spPr>
          <a:xfrm>
            <a:off x="645855" y="3062686"/>
            <a:ext cx="1925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1. Actinic Keratoses</a:t>
            </a:r>
            <a:endParaRPr lang="en-CA" sz="1600" dirty="0"/>
          </a:p>
        </p:txBody>
      </p:sp>
      <p:pic>
        <p:nvPicPr>
          <p:cNvPr id="9" name="Picture 8" descr="A close-up of a skin cancer&#10;&#10;Description automatically generated">
            <a:extLst>
              <a:ext uri="{FF2B5EF4-FFF2-40B4-BE49-F238E27FC236}">
                <a16:creationId xmlns:a16="http://schemas.microsoft.com/office/drawing/2014/main" id="{D013F94E-A791-E744-A727-B11B5CE35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57" y="1909394"/>
            <a:ext cx="1452199" cy="1089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1FDE29-F2CC-6208-5FB9-3D56B9E3C534}"/>
              </a:ext>
            </a:extLst>
          </p:cNvPr>
          <p:cNvSpPr txBox="1"/>
          <p:nvPr/>
        </p:nvSpPr>
        <p:spPr>
          <a:xfrm>
            <a:off x="2673636" y="3062686"/>
            <a:ext cx="2313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2. Basal Cell Carcinoma</a:t>
            </a:r>
          </a:p>
        </p:txBody>
      </p:sp>
      <p:pic>
        <p:nvPicPr>
          <p:cNvPr id="12" name="Picture 11" descr="A close-up of a cell&#10;&#10;Description automatically generated">
            <a:extLst>
              <a:ext uri="{FF2B5EF4-FFF2-40B4-BE49-F238E27FC236}">
                <a16:creationId xmlns:a16="http://schemas.microsoft.com/office/drawing/2014/main" id="{F82AF3EC-7A2D-B4F0-8EEA-4AAFDCF3D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30" y="1884679"/>
            <a:ext cx="1452199" cy="10891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6FD2FD-053D-50CA-6FCF-881162F44556}"/>
              </a:ext>
            </a:extLst>
          </p:cNvPr>
          <p:cNvSpPr txBox="1"/>
          <p:nvPr/>
        </p:nvSpPr>
        <p:spPr>
          <a:xfrm>
            <a:off x="5078548" y="3069713"/>
            <a:ext cx="1861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3. Benign Keratosis</a:t>
            </a:r>
          </a:p>
        </p:txBody>
      </p:sp>
      <p:pic>
        <p:nvPicPr>
          <p:cNvPr id="15" name="Picture 14" descr="A close-up of a skin disease&#10;&#10;Description automatically generated">
            <a:extLst>
              <a:ext uri="{FF2B5EF4-FFF2-40B4-BE49-F238E27FC236}">
                <a16:creationId xmlns:a16="http://schemas.microsoft.com/office/drawing/2014/main" id="{6350788D-1FAF-713C-E5E6-39E30FA0CA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84" y="3675655"/>
            <a:ext cx="1452199" cy="10891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E04014-1B3F-798B-6717-5A8CAE1C1210}"/>
              </a:ext>
            </a:extLst>
          </p:cNvPr>
          <p:cNvSpPr txBox="1"/>
          <p:nvPr/>
        </p:nvSpPr>
        <p:spPr>
          <a:xfrm>
            <a:off x="645855" y="4813019"/>
            <a:ext cx="1863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4. Dermatofibroma</a:t>
            </a:r>
          </a:p>
        </p:txBody>
      </p:sp>
      <p:pic>
        <p:nvPicPr>
          <p:cNvPr id="18" name="Picture 17" descr="A close-up of a skin with a large blister&#10;&#10;Description automatically generated">
            <a:extLst>
              <a:ext uri="{FF2B5EF4-FFF2-40B4-BE49-F238E27FC236}">
                <a16:creationId xmlns:a16="http://schemas.microsoft.com/office/drawing/2014/main" id="{C5502055-DAB4-1E74-FBAB-9168F13776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55" y="3675655"/>
            <a:ext cx="1452199" cy="10891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DAE3BCA-B9D8-E048-3381-0855BE1F4254}"/>
              </a:ext>
            </a:extLst>
          </p:cNvPr>
          <p:cNvSpPr txBox="1"/>
          <p:nvPr/>
        </p:nvSpPr>
        <p:spPr>
          <a:xfrm>
            <a:off x="2874555" y="4803196"/>
            <a:ext cx="1911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5. Melanocytic Nevi</a:t>
            </a:r>
          </a:p>
        </p:txBody>
      </p:sp>
      <p:pic>
        <p:nvPicPr>
          <p:cNvPr id="21" name="Picture 20" descr="A close-up of a skin&#10;&#10;Description automatically generated">
            <a:extLst>
              <a:ext uri="{FF2B5EF4-FFF2-40B4-BE49-F238E27FC236}">
                <a16:creationId xmlns:a16="http://schemas.microsoft.com/office/drawing/2014/main" id="{C44D9926-8C16-4990-370A-33F7C4B45D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29" y="3675654"/>
            <a:ext cx="1452200" cy="10891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35A218-C7C3-AB51-F760-F9DC9491442D}"/>
              </a:ext>
            </a:extLst>
          </p:cNvPr>
          <p:cNvSpPr txBox="1"/>
          <p:nvPr/>
        </p:nvSpPr>
        <p:spPr>
          <a:xfrm>
            <a:off x="5386388" y="4764804"/>
            <a:ext cx="1337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6. Melanoma</a:t>
            </a:r>
          </a:p>
        </p:txBody>
      </p:sp>
      <p:pic>
        <p:nvPicPr>
          <p:cNvPr id="24" name="Picture 23" descr="A close-up of a red dot on a person's skin&#10;&#10;Description automatically generated">
            <a:extLst>
              <a:ext uri="{FF2B5EF4-FFF2-40B4-BE49-F238E27FC236}">
                <a16:creationId xmlns:a16="http://schemas.microsoft.com/office/drawing/2014/main" id="{70082FE5-4A25-BB90-3854-8C5FD65C49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38" y="5199788"/>
            <a:ext cx="1452199" cy="10891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1FC695-0507-BDF2-38B0-F0418C5433B3}"/>
              </a:ext>
            </a:extLst>
          </p:cNvPr>
          <p:cNvSpPr txBox="1"/>
          <p:nvPr/>
        </p:nvSpPr>
        <p:spPr>
          <a:xfrm>
            <a:off x="693758" y="6269841"/>
            <a:ext cx="1894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7. Vascular Lesions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8B8C6C-0CEB-FE23-4031-C44166705B46}"/>
              </a:ext>
            </a:extLst>
          </p:cNvPr>
          <p:cNvSpPr txBox="1"/>
          <p:nvPr/>
        </p:nvSpPr>
        <p:spPr>
          <a:xfrm>
            <a:off x="7217704" y="1730512"/>
            <a:ext cx="47033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Published in </a:t>
            </a:r>
            <a:r>
              <a:rPr lang="en-US" sz="2000" b="1" dirty="0"/>
              <a:t>Nature’s Scientific Data</a:t>
            </a:r>
            <a:r>
              <a:rPr lang="en-US" sz="2000" dirty="0"/>
              <a:t> in 2018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Harvard Dataverse Repository (Open Access)</a:t>
            </a:r>
            <a:endParaRPr lang="en-CA" sz="2000" dirty="0"/>
          </a:p>
          <a:p>
            <a:endParaRPr lang="en-CA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D0152C-0CDD-2D1B-42A6-2B7ABA119DE1}"/>
              </a:ext>
            </a:extLst>
          </p:cNvPr>
          <p:cNvSpPr txBox="1">
            <a:spLocks/>
          </p:cNvSpPr>
          <p:nvPr/>
        </p:nvSpPr>
        <p:spPr>
          <a:xfrm>
            <a:off x="4775200" y="60741"/>
            <a:ext cx="3107267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Dataset</a:t>
            </a:r>
            <a:endParaRPr lang="en-CA" sz="3600" dirty="0"/>
          </a:p>
        </p:txBody>
      </p:sp>
      <p:sp>
        <p:nvSpPr>
          <p:cNvPr id="5" name="Slide Number Placeholder 49">
            <a:extLst>
              <a:ext uri="{FF2B5EF4-FFF2-40B4-BE49-F238E27FC236}">
                <a16:creationId xmlns:a16="http://schemas.microsoft.com/office/drawing/2014/main" id="{25D3688D-0083-3BD2-59A0-457F03C2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356350"/>
            <a:ext cx="982134" cy="365125"/>
          </a:xfrm>
        </p:spPr>
        <p:txBody>
          <a:bodyPr/>
          <a:lstStyle/>
          <a:p>
            <a:r>
              <a:rPr lang="en-US" sz="1600" b="1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80786-8412-6F3F-6068-A1980FD3D2C3}"/>
              </a:ext>
            </a:extLst>
          </p:cNvPr>
          <p:cNvSpPr txBox="1"/>
          <p:nvPr/>
        </p:nvSpPr>
        <p:spPr>
          <a:xfrm>
            <a:off x="7548200" y="4412909"/>
            <a:ext cx="3883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Dermatofibroma --- 115 images</a:t>
            </a:r>
          </a:p>
          <a:p>
            <a:endParaRPr lang="en-CA" sz="2000" dirty="0"/>
          </a:p>
          <a:p>
            <a:r>
              <a:rPr lang="en-CA" sz="2000" dirty="0"/>
              <a:t>Melanocytic Nevi --- 6705 images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030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E38D2-CFD0-F8E4-D705-9207AD23F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13FC2-BCD5-5CBC-C381-FCC29F0CB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4044"/>
            <a:ext cx="6688667" cy="6500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HAM10000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- A collection of 10,015 </a:t>
            </a:r>
            <a:r>
              <a:rPr lang="en-US" sz="2000" dirty="0" err="1"/>
              <a:t>dermatoscopic</a:t>
            </a:r>
            <a:r>
              <a:rPr lang="en-US" sz="2000" dirty="0"/>
              <a:t> images of pigmented skin lesions across </a:t>
            </a:r>
            <a:r>
              <a:rPr lang="en-US" sz="2000" b="1" dirty="0"/>
              <a:t>seven</a:t>
            </a:r>
            <a:r>
              <a:rPr lang="en-US" sz="2000" dirty="0"/>
              <a:t> categories</a:t>
            </a:r>
            <a:endParaRPr lang="en-CA" sz="2000" dirty="0">
              <a:solidFill>
                <a:srgbClr val="FF0000"/>
              </a:solidFill>
            </a:endParaRPr>
          </a:p>
        </p:txBody>
      </p:sp>
      <p:pic>
        <p:nvPicPr>
          <p:cNvPr id="6" name="Picture 5" descr="A close-up of a skin cancer&#10;&#10;Description automatically generated">
            <a:extLst>
              <a:ext uri="{FF2B5EF4-FFF2-40B4-BE49-F238E27FC236}">
                <a16:creationId xmlns:a16="http://schemas.microsoft.com/office/drawing/2014/main" id="{E9785790-C95B-D535-20C7-58879806F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165891" y="374496"/>
            <a:ext cx="494662" cy="370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F98C40-5810-6633-D2A2-1BF5690003A7}"/>
              </a:ext>
            </a:extLst>
          </p:cNvPr>
          <p:cNvSpPr txBox="1"/>
          <p:nvPr/>
        </p:nvSpPr>
        <p:spPr>
          <a:xfrm>
            <a:off x="7882467" y="751214"/>
            <a:ext cx="10615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1. Actinic Keratoses</a:t>
            </a:r>
            <a:endParaRPr lang="en-CA" sz="800" dirty="0"/>
          </a:p>
        </p:txBody>
      </p:sp>
      <p:pic>
        <p:nvPicPr>
          <p:cNvPr id="9" name="Picture 8" descr="A close-up of a skin cancer&#10;&#10;Description automatically generated">
            <a:extLst>
              <a:ext uri="{FF2B5EF4-FFF2-40B4-BE49-F238E27FC236}">
                <a16:creationId xmlns:a16="http://schemas.microsoft.com/office/drawing/2014/main" id="{268A02CE-8A0A-5375-1DCE-0FC4C533C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359395" y="368337"/>
            <a:ext cx="494662" cy="370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0C78CA-028D-AFE4-9313-C2CDBF3FF552}"/>
              </a:ext>
            </a:extLst>
          </p:cNvPr>
          <p:cNvSpPr txBox="1"/>
          <p:nvPr/>
        </p:nvSpPr>
        <p:spPr>
          <a:xfrm>
            <a:off x="9049870" y="751214"/>
            <a:ext cx="1250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dirty="0"/>
              <a:t>2. Basal Cell Carcinoma</a:t>
            </a:r>
          </a:p>
        </p:txBody>
      </p:sp>
      <p:pic>
        <p:nvPicPr>
          <p:cNvPr id="12" name="Picture 11" descr="A close-up of a cell&#10;&#10;Description automatically generated">
            <a:extLst>
              <a:ext uri="{FF2B5EF4-FFF2-40B4-BE49-F238E27FC236}">
                <a16:creationId xmlns:a16="http://schemas.microsoft.com/office/drawing/2014/main" id="{3BB14721-48E8-A873-A7DD-F7709B262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552900" y="374496"/>
            <a:ext cx="494662" cy="370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275DDC-7AD6-3828-4CD9-E8469FC735AF}"/>
              </a:ext>
            </a:extLst>
          </p:cNvPr>
          <p:cNvSpPr txBox="1"/>
          <p:nvPr/>
        </p:nvSpPr>
        <p:spPr>
          <a:xfrm>
            <a:off x="10300533" y="751214"/>
            <a:ext cx="1026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dirty="0"/>
              <a:t>3. Benign Keratosis</a:t>
            </a:r>
          </a:p>
        </p:txBody>
      </p:sp>
      <p:pic>
        <p:nvPicPr>
          <p:cNvPr id="15" name="Picture 14" descr="A close-up of a skin disease&#10;&#10;Description automatically generated">
            <a:extLst>
              <a:ext uri="{FF2B5EF4-FFF2-40B4-BE49-F238E27FC236}">
                <a16:creationId xmlns:a16="http://schemas.microsoft.com/office/drawing/2014/main" id="{FA1711A1-7BF8-27B7-3A51-F9289023D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165891" y="1099781"/>
            <a:ext cx="494662" cy="3709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C8F82B-8A24-44BF-39BC-C16537768659}"/>
              </a:ext>
            </a:extLst>
          </p:cNvPr>
          <p:cNvSpPr txBox="1"/>
          <p:nvPr/>
        </p:nvSpPr>
        <p:spPr>
          <a:xfrm>
            <a:off x="7900901" y="1481840"/>
            <a:ext cx="10246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dirty="0"/>
              <a:t>4. Dermatofibroma</a:t>
            </a:r>
          </a:p>
        </p:txBody>
      </p:sp>
      <p:pic>
        <p:nvPicPr>
          <p:cNvPr id="18" name="Picture 17" descr="A close-up of a skin with a large blister&#10;&#10;Description automatically generated">
            <a:extLst>
              <a:ext uri="{FF2B5EF4-FFF2-40B4-BE49-F238E27FC236}">
                <a16:creationId xmlns:a16="http://schemas.microsoft.com/office/drawing/2014/main" id="{DB8BEF2D-5469-E81C-1778-7821166B2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27870" y="1099781"/>
            <a:ext cx="494662" cy="3709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CA7142-1B26-CF46-1A65-025884225398}"/>
              </a:ext>
            </a:extLst>
          </p:cNvPr>
          <p:cNvSpPr txBox="1"/>
          <p:nvPr/>
        </p:nvSpPr>
        <p:spPr>
          <a:xfrm>
            <a:off x="9150057" y="1481840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dirty="0"/>
              <a:t>5. Melanocytic Nevi</a:t>
            </a:r>
          </a:p>
        </p:txBody>
      </p:sp>
      <p:pic>
        <p:nvPicPr>
          <p:cNvPr id="21" name="Picture 20" descr="A close-up of a skin&#10;&#10;Description automatically generated">
            <a:extLst>
              <a:ext uri="{FF2B5EF4-FFF2-40B4-BE49-F238E27FC236}">
                <a16:creationId xmlns:a16="http://schemas.microsoft.com/office/drawing/2014/main" id="{C68C25BA-0BDB-C473-BFA0-0D1032907D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500639" y="1099781"/>
            <a:ext cx="494662" cy="3709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B613F63-BD44-29D5-CF84-0F20D9468584}"/>
              </a:ext>
            </a:extLst>
          </p:cNvPr>
          <p:cNvSpPr txBox="1"/>
          <p:nvPr/>
        </p:nvSpPr>
        <p:spPr>
          <a:xfrm>
            <a:off x="10367096" y="1481840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dirty="0"/>
              <a:t>6. Melanoma</a:t>
            </a:r>
          </a:p>
        </p:txBody>
      </p:sp>
      <p:pic>
        <p:nvPicPr>
          <p:cNvPr id="24" name="Picture 23" descr="A close-up of a red dot on a person's skin&#10;&#10;Description automatically generated">
            <a:extLst>
              <a:ext uri="{FF2B5EF4-FFF2-40B4-BE49-F238E27FC236}">
                <a16:creationId xmlns:a16="http://schemas.microsoft.com/office/drawing/2014/main" id="{7BA9BA27-364C-7144-815D-539191737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165891" y="1800460"/>
            <a:ext cx="494662" cy="3709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03C951A-641A-5E1E-AEB2-C59ACD33CD17}"/>
              </a:ext>
            </a:extLst>
          </p:cNvPr>
          <p:cNvSpPr txBox="1"/>
          <p:nvPr/>
        </p:nvSpPr>
        <p:spPr>
          <a:xfrm>
            <a:off x="7892083" y="2212466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dirty="0"/>
              <a:t>7. Vascular Lesions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36A0D-90E2-2590-ED57-10DEA4EAE412}"/>
              </a:ext>
            </a:extLst>
          </p:cNvPr>
          <p:cNvSpPr txBox="1">
            <a:spLocks/>
          </p:cNvSpPr>
          <p:nvPr/>
        </p:nvSpPr>
        <p:spPr>
          <a:xfrm>
            <a:off x="4775200" y="60741"/>
            <a:ext cx="3107267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Dataset</a:t>
            </a:r>
            <a:endParaRPr lang="en-CA" sz="3600" dirty="0"/>
          </a:p>
        </p:txBody>
      </p:sp>
      <p:sp>
        <p:nvSpPr>
          <p:cNvPr id="5" name="Slide Number Placeholder 49">
            <a:extLst>
              <a:ext uri="{FF2B5EF4-FFF2-40B4-BE49-F238E27FC236}">
                <a16:creationId xmlns:a16="http://schemas.microsoft.com/office/drawing/2014/main" id="{F39A9397-05F9-CEE0-FC29-D51E22C6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291434"/>
            <a:ext cx="982134" cy="365125"/>
          </a:xfrm>
        </p:spPr>
        <p:txBody>
          <a:bodyPr/>
          <a:lstStyle/>
          <a:p>
            <a:r>
              <a:rPr lang="en-US" sz="1600" b="1" dirty="0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1A1C4-C6BC-54CA-E6E8-6BDE0716385C}"/>
              </a:ext>
            </a:extLst>
          </p:cNvPr>
          <p:cNvSpPr txBox="1"/>
          <p:nvPr/>
        </p:nvSpPr>
        <p:spPr>
          <a:xfrm>
            <a:off x="838199" y="2874997"/>
            <a:ext cx="99652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1) Balanced Dataset-A (ML models):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Created by selecting 100 images per class (700 images total)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Applied data augmentation (horizontal flips) to generate 200 images per class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Final dataset: </a:t>
            </a:r>
            <a:r>
              <a:rPr lang="en-US" sz="2000" b="1" dirty="0"/>
              <a:t>1,400 </a:t>
            </a:r>
            <a:r>
              <a:rPr lang="en-US" sz="2000" dirty="0"/>
              <a:t>images</a:t>
            </a:r>
          </a:p>
          <a:p>
            <a:endParaRPr lang="en-CA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46897F-6B98-C252-C0E1-0D91553C1CBC}"/>
              </a:ext>
            </a:extLst>
          </p:cNvPr>
          <p:cNvSpPr txBox="1"/>
          <p:nvPr/>
        </p:nvSpPr>
        <p:spPr>
          <a:xfrm>
            <a:off x="838199" y="4349263"/>
            <a:ext cx="9965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2) Balanced Dataset-B (CNN model):</a:t>
            </a:r>
            <a:endParaRPr lang="en-CA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Deep learning models require large dataset for proper training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Applied augmentation techniques (horizontal flips, rotations, shearing, contrast/saturation/hue adjustments, &amp; Gaussian noise) to generate 2000 images per class (except for class Melanocytic Nevi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Final dataset: </a:t>
            </a:r>
            <a:r>
              <a:rPr lang="en-CA" sz="2000" b="1" dirty="0"/>
              <a:t>14,000 </a:t>
            </a:r>
            <a:r>
              <a:rPr lang="en-CA" sz="2000" dirty="0"/>
              <a:t>images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243138-09D8-7A69-76D1-D3462D93A48A}"/>
              </a:ext>
            </a:extLst>
          </p:cNvPr>
          <p:cNvSpPr txBox="1"/>
          <p:nvPr/>
        </p:nvSpPr>
        <p:spPr>
          <a:xfrm>
            <a:off x="838199" y="2320188"/>
            <a:ext cx="3883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To address the class imbalance-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2345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21ECA-2B74-F4DE-BFF6-35E01304726C}"/>
              </a:ext>
            </a:extLst>
          </p:cNvPr>
          <p:cNvSpPr txBox="1">
            <a:spLocks/>
          </p:cNvSpPr>
          <p:nvPr/>
        </p:nvSpPr>
        <p:spPr>
          <a:xfrm>
            <a:off x="4775200" y="60741"/>
            <a:ext cx="3107267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Methodology</a:t>
            </a:r>
            <a:endParaRPr lang="en-CA" sz="3600" dirty="0"/>
          </a:p>
        </p:txBody>
      </p:sp>
      <p:sp>
        <p:nvSpPr>
          <p:cNvPr id="3" name="Slide Number Placeholder 49">
            <a:extLst>
              <a:ext uri="{FF2B5EF4-FFF2-40B4-BE49-F238E27FC236}">
                <a16:creationId xmlns:a16="http://schemas.microsoft.com/office/drawing/2014/main" id="{90A0A6C2-FCFE-431A-7601-8EA4DE694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356350"/>
            <a:ext cx="982134" cy="365125"/>
          </a:xfrm>
        </p:spPr>
        <p:txBody>
          <a:bodyPr/>
          <a:lstStyle/>
          <a:p>
            <a:r>
              <a:rPr lang="en-US" sz="1600" b="1" dirty="0"/>
              <a:t>6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66600FA-6DD2-88CB-45D6-C0B08479D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2755" y="771274"/>
            <a:ext cx="8179878" cy="59502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B2F5ED-8AA9-D4B7-A8D4-517D5D400A75}"/>
              </a:ext>
            </a:extLst>
          </p:cNvPr>
          <p:cNvSpPr txBox="1"/>
          <p:nvPr/>
        </p:nvSpPr>
        <p:spPr>
          <a:xfrm>
            <a:off x="6686452" y="6063962"/>
            <a:ext cx="4048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Performance Indices: </a:t>
            </a:r>
          </a:p>
          <a:p>
            <a:r>
              <a:rPr lang="en-US" sz="1600" dirty="0"/>
              <a:t>Accuracy, Precision, Recall, and F1-score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409020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9EAD6-3FB6-C272-F6E7-A45766417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6926E-1BDE-1370-63EB-32B5FCEA1131}"/>
              </a:ext>
            </a:extLst>
          </p:cNvPr>
          <p:cNvSpPr txBox="1">
            <a:spLocks/>
          </p:cNvSpPr>
          <p:nvPr/>
        </p:nvSpPr>
        <p:spPr>
          <a:xfrm>
            <a:off x="4775200" y="60741"/>
            <a:ext cx="3107267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Methodology</a:t>
            </a:r>
            <a:endParaRPr lang="en-CA" sz="3600" dirty="0"/>
          </a:p>
        </p:txBody>
      </p:sp>
      <p:sp>
        <p:nvSpPr>
          <p:cNvPr id="3" name="Slide Number Placeholder 49">
            <a:extLst>
              <a:ext uri="{FF2B5EF4-FFF2-40B4-BE49-F238E27FC236}">
                <a16:creationId xmlns:a16="http://schemas.microsoft.com/office/drawing/2014/main" id="{31B64B5C-C125-188D-8881-D4801E65A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356350"/>
            <a:ext cx="982134" cy="365125"/>
          </a:xfrm>
        </p:spPr>
        <p:txBody>
          <a:bodyPr/>
          <a:lstStyle/>
          <a:p>
            <a:r>
              <a:rPr lang="en-US" sz="1600" b="1" dirty="0"/>
              <a:t>7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CED032-E16E-A47D-871C-78E2BB3311F4}"/>
              </a:ext>
            </a:extLst>
          </p:cNvPr>
          <p:cNvSpPr txBox="1">
            <a:spLocks/>
          </p:cNvSpPr>
          <p:nvPr/>
        </p:nvSpPr>
        <p:spPr>
          <a:xfrm>
            <a:off x="838200" y="870233"/>
            <a:ext cx="10515600" cy="56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/>
              <a:t>Preprocessing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983BC-EEAA-0274-6AF6-4A44C435E03C}"/>
              </a:ext>
            </a:extLst>
          </p:cNvPr>
          <p:cNvSpPr txBox="1"/>
          <p:nvPr/>
        </p:nvSpPr>
        <p:spPr>
          <a:xfrm>
            <a:off x="990600" y="2568264"/>
            <a:ext cx="980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2) Image Resizing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220×220 pixels for ML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96×96 pixels for CNN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A5DB8-6709-C20C-ED35-970585427052}"/>
              </a:ext>
            </a:extLst>
          </p:cNvPr>
          <p:cNvSpPr txBox="1"/>
          <p:nvPr/>
        </p:nvSpPr>
        <p:spPr>
          <a:xfrm>
            <a:off x="990600" y="1676400"/>
            <a:ext cx="980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1) Dataset Organization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Images categorized using lesion ID and diagnostic labels for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1CD125-EAD5-7191-C8BD-5B2529601DBD}"/>
              </a:ext>
            </a:extLst>
          </p:cNvPr>
          <p:cNvSpPr txBox="1"/>
          <p:nvPr/>
        </p:nvSpPr>
        <p:spPr>
          <a:xfrm>
            <a:off x="990600" y="3675572"/>
            <a:ext cx="980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3) Pixel Normalization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Pixel values normalized to 0–1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Class labels one-hot encoded for multi-class classification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46315-D3E1-3D10-0392-627544764684}"/>
              </a:ext>
            </a:extLst>
          </p:cNvPr>
          <p:cNvSpPr txBox="1"/>
          <p:nvPr/>
        </p:nvSpPr>
        <p:spPr>
          <a:xfrm>
            <a:off x="990600" y="4750713"/>
            <a:ext cx="980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4) Data Augmentation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Horizontal flips, random rotations, shearing, contrast/saturation/hue adjustments, &amp; Gaussian noise to address class imbalance</a:t>
            </a:r>
          </a:p>
        </p:txBody>
      </p:sp>
    </p:spTree>
    <p:extLst>
      <p:ext uri="{BB962C8B-B14F-4D97-AF65-F5344CB8AC3E}">
        <p14:creationId xmlns:p14="http://schemas.microsoft.com/office/powerpoint/2010/main" val="878390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57D61-B20C-8C65-14A6-89934F5D6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1E10-9CC9-884F-6D57-B3D58834A362}"/>
              </a:ext>
            </a:extLst>
          </p:cNvPr>
          <p:cNvSpPr txBox="1">
            <a:spLocks/>
          </p:cNvSpPr>
          <p:nvPr/>
        </p:nvSpPr>
        <p:spPr>
          <a:xfrm>
            <a:off x="4775200" y="60741"/>
            <a:ext cx="3107267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Methodology</a:t>
            </a:r>
            <a:endParaRPr lang="en-CA" sz="3600" dirty="0"/>
          </a:p>
        </p:txBody>
      </p:sp>
      <p:sp>
        <p:nvSpPr>
          <p:cNvPr id="3" name="Slide Number Placeholder 49">
            <a:extLst>
              <a:ext uri="{FF2B5EF4-FFF2-40B4-BE49-F238E27FC236}">
                <a16:creationId xmlns:a16="http://schemas.microsoft.com/office/drawing/2014/main" id="{334286CA-C964-16F6-815B-F2DED93D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356350"/>
            <a:ext cx="982134" cy="365125"/>
          </a:xfrm>
        </p:spPr>
        <p:txBody>
          <a:bodyPr/>
          <a:lstStyle/>
          <a:p>
            <a:r>
              <a:rPr lang="en-US" sz="1600" b="1" dirty="0"/>
              <a:t>8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94CED6-1826-AFF4-49B2-24E8BAF1987D}"/>
              </a:ext>
            </a:extLst>
          </p:cNvPr>
          <p:cNvSpPr txBox="1">
            <a:spLocks/>
          </p:cNvSpPr>
          <p:nvPr/>
        </p:nvSpPr>
        <p:spPr>
          <a:xfrm>
            <a:off x="838200" y="870233"/>
            <a:ext cx="10515600" cy="56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/>
              <a:t>Feature Extraction </a:t>
            </a:r>
            <a:r>
              <a:rPr lang="en-US" sz="2600" dirty="0"/>
              <a:t>(Only for ML models)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40F7DD-EB0E-F089-4AEF-BE2682C73D60}"/>
              </a:ext>
            </a:extLst>
          </p:cNvPr>
          <p:cNvSpPr txBox="1"/>
          <p:nvPr/>
        </p:nvSpPr>
        <p:spPr>
          <a:xfrm>
            <a:off x="990600" y="1676400"/>
            <a:ext cx="980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1) Conversion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Images converted to </a:t>
            </a:r>
            <a:r>
              <a:rPr lang="en-US" sz="2000" b="1" dirty="0"/>
              <a:t>HSV </a:t>
            </a:r>
            <a:r>
              <a:rPr lang="en-US" sz="2000" dirty="0"/>
              <a:t>color space and </a:t>
            </a:r>
            <a:r>
              <a:rPr lang="en-US" sz="2000" b="1" dirty="0"/>
              <a:t>gray-scale </a:t>
            </a:r>
            <a:r>
              <a:rPr lang="en-US" sz="2000" dirty="0"/>
              <a:t>format for handcrafted feature extraction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9E2C87-CB21-A465-962C-E3F182C047EA}"/>
              </a:ext>
            </a:extLst>
          </p:cNvPr>
          <p:cNvSpPr txBox="1"/>
          <p:nvPr/>
        </p:nvSpPr>
        <p:spPr>
          <a:xfrm>
            <a:off x="990599" y="2877945"/>
            <a:ext cx="106849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2) </a:t>
            </a:r>
            <a:r>
              <a:rPr lang="en-CA" sz="2000" b="1" dirty="0"/>
              <a:t>Features</a:t>
            </a:r>
            <a:r>
              <a:rPr lang="en-CA" sz="20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b="1" dirty="0"/>
              <a:t>Color: </a:t>
            </a:r>
            <a:r>
              <a:rPr lang="en-CA" sz="2000" dirty="0"/>
              <a:t>HSV histogram (32 bins/channel).       </a:t>
            </a:r>
            <a:r>
              <a:rPr lang="en-CA" sz="2000" b="1" i="1" dirty="0" err="1"/>
              <a:t>F</a:t>
            </a:r>
            <a:r>
              <a:rPr lang="en-CA" sz="2000" b="1" i="1" baseline="-25000" dirty="0" err="1"/>
              <a:t>color</a:t>
            </a:r>
            <a:r>
              <a:rPr lang="en-CA" sz="2000" dirty="0"/>
              <a:t> = </a:t>
            </a:r>
            <a:r>
              <a:rPr lang="en-CA" sz="2000" b="1" dirty="0"/>
              <a:t>32,768</a:t>
            </a:r>
            <a:r>
              <a:rPr lang="en-CA" sz="20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b="1" dirty="0"/>
              <a:t>Shape: </a:t>
            </a:r>
            <a:r>
              <a:rPr lang="en-US" sz="2000" dirty="0"/>
              <a:t>7 invariant</a:t>
            </a:r>
            <a:r>
              <a:rPr lang="en-US" sz="2000" b="1" dirty="0"/>
              <a:t> </a:t>
            </a:r>
            <a:r>
              <a:rPr lang="en-US" sz="2000" dirty="0"/>
              <a:t>Hu moments.      </a:t>
            </a:r>
            <a:r>
              <a:rPr lang="en-CA" sz="2000" b="1" i="1" dirty="0" err="1"/>
              <a:t>F</a:t>
            </a:r>
            <a:r>
              <a:rPr lang="en-CA" sz="2000" b="1" i="1" baseline="-25000" dirty="0" err="1"/>
              <a:t>shape</a:t>
            </a:r>
            <a:r>
              <a:rPr lang="en-CA" sz="2000" dirty="0"/>
              <a:t> = </a:t>
            </a:r>
            <a:r>
              <a:rPr lang="en-CA" sz="2000" b="1" dirty="0"/>
              <a:t>7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b="1" dirty="0"/>
              <a:t>Texture: </a:t>
            </a:r>
            <a:r>
              <a:rPr lang="en-US" sz="2000" dirty="0"/>
              <a:t>6 </a:t>
            </a:r>
            <a:r>
              <a:rPr lang="en-US" sz="2000" dirty="0" err="1"/>
              <a:t>Haralick</a:t>
            </a:r>
            <a:r>
              <a:rPr lang="en-US" sz="2000" dirty="0"/>
              <a:t> texture properties averaged across 4 directions.       </a:t>
            </a:r>
            <a:r>
              <a:rPr lang="en-CA" sz="2000" b="1" i="1" dirty="0" err="1"/>
              <a:t>F</a:t>
            </a:r>
            <a:r>
              <a:rPr lang="en-CA" sz="2000" b="1" i="1" baseline="-25000" dirty="0" err="1"/>
              <a:t>texture</a:t>
            </a:r>
            <a:r>
              <a:rPr lang="en-CA" sz="2000" dirty="0"/>
              <a:t> = </a:t>
            </a:r>
            <a:r>
              <a:rPr lang="en-CA" sz="2000" b="1" dirty="0"/>
              <a:t>6</a:t>
            </a:r>
            <a:r>
              <a:rPr lang="en-US" sz="2000" dirty="0"/>
              <a:t>   </a:t>
            </a:r>
            <a:endParaRPr lang="en-CA" sz="2000" b="1" dirty="0"/>
          </a:p>
          <a:p>
            <a:pPr lvl="1"/>
            <a:r>
              <a:rPr lang="en-CA" sz="2000" dirty="0"/>
              <a:t>	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BC3CB-A38D-836F-8AD0-4298B88F8592}"/>
              </a:ext>
            </a:extLst>
          </p:cNvPr>
          <p:cNvSpPr txBox="1"/>
          <p:nvPr/>
        </p:nvSpPr>
        <p:spPr>
          <a:xfrm>
            <a:off x="1676398" y="5278866"/>
            <a:ext cx="7078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Feature Vector:</a:t>
            </a:r>
            <a:r>
              <a:rPr lang="en-CA" sz="2400" b="1" dirty="0">
                <a:solidFill>
                  <a:srgbClr val="FF0000"/>
                </a:solidFill>
              </a:rPr>
              <a:t>     </a:t>
            </a:r>
            <a:r>
              <a:rPr lang="en-CA" sz="2400" b="1" i="1" dirty="0">
                <a:solidFill>
                  <a:srgbClr val="FF0000"/>
                </a:solidFill>
              </a:rPr>
              <a:t>F  =  { </a:t>
            </a:r>
            <a:r>
              <a:rPr lang="en-CA" sz="2400" b="1" i="1" dirty="0" err="1">
                <a:solidFill>
                  <a:srgbClr val="FF0000"/>
                </a:solidFill>
              </a:rPr>
              <a:t>F</a:t>
            </a:r>
            <a:r>
              <a:rPr lang="en-CA" sz="2400" b="1" i="1" baseline="-25000" dirty="0" err="1">
                <a:solidFill>
                  <a:srgbClr val="FF0000"/>
                </a:solidFill>
              </a:rPr>
              <a:t>color</a:t>
            </a:r>
            <a:r>
              <a:rPr lang="en-CA" sz="2400" b="1" i="1" baseline="-25000" dirty="0">
                <a:solidFill>
                  <a:srgbClr val="FF0000"/>
                </a:solidFill>
              </a:rPr>
              <a:t> </a:t>
            </a:r>
            <a:r>
              <a:rPr lang="en-CA" sz="2400" b="1" i="1" dirty="0">
                <a:solidFill>
                  <a:srgbClr val="FF0000"/>
                </a:solidFill>
              </a:rPr>
              <a:t>,   </a:t>
            </a:r>
            <a:r>
              <a:rPr lang="en-CA" sz="2400" b="1" i="1" dirty="0" err="1">
                <a:solidFill>
                  <a:srgbClr val="FF0000"/>
                </a:solidFill>
              </a:rPr>
              <a:t>F</a:t>
            </a:r>
            <a:r>
              <a:rPr lang="en-CA" sz="2400" b="1" i="1" baseline="-25000" dirty="0" err="1">
                <a:solidFill>
                  <a:srgbClr val="FF0000"/>
                </a:solidFill>
              </a:rPr>
              <a:t>shape</a:t>
            </a:r>
            <a:r>
              <a:rPr lang="en-CA" sz="2400" b="1" i="1" baseline="-25000" dirty="0">
                <a:solidFill>
                  <a:srgbClr val="FF0000"/>
                </a:solidFill>
              </a:rPr>
              <a:t> </a:t>
            </a:r>
            <a:r>
              <a:rPr lang="en-CA" sz="2400" b="1" i="1" dirty="0">
                <a:solidFill>
                  <a:srgbClr val="FF0000"/>
                </a:solidFill>
              </a:rPr>
              <a:t>,   </a:t>
            </a:r>
            <a:r>
              <a:rPr lang="en-CA" sz="2400" b="1" i="1" dirty="0" err="1">
                <a:solidFill>
                  <a:srgbClr val="FF0000"/>
                </a:solidFill>
              </a:rPr>
              <a:t>F</a:t>
            </a:r>
            <a:r>
              <a:rPr lang="en-CA" sz="2400" b="1" i="1" baseline="-25000" dirty="0" err="1">
                <a:solidFill>
                  <a:srgbClr val="FF0000"/>
                </a:solidFill>
              </a:rPr>
              <a:t>texture</a:t>
            </a:r>
            <a:r>
              <a:rPr lang="en-CA" sz="2400" b="1" i="1" baseline="-25000" dirty="0">
                <a:solidFill>
                  <a:srgbClr val="FF0000"/>
                </a:solidFill>
              </a:rPr>
              <a:t> </a:t>
            </a:r>
            <a:r>
              <a:rPr lang="en-CA" sz="2400" b="1" i="1" dirty="0">
                <a:solidFill>
                  <a:srgbClr val="FF0000"/>
                </a:solidFill>
              </a:rPr>
              <a:t>}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03C6E9-F438-4A01-0715-CCDEC5620B1E}"/>
              </a:ext>
            </a:extLst>
          </p:cNvPr>
          <p:cNvSpPr txBox="1"/>
          <p:nvPr/>
        </p:nvSpPr>
        <p:spPr>
          <a:xfrm>
            <a:off x="3598332" y="587859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/>
              <a:t>Total size: </a:t>
            </a:r>
            <a:r>
              <a:rPr lang="en-CA" sz="2400" b="1" dirty="0"/>
              <a:t>32,781 </a:t>
            </a:r>
            <a:r>
              <a:rPr lang="en-CA" sz="2400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177253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7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29032-72F6-7130-9CBA-FE7FA7B32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536A5-C6C6-6AE0-340A-754FBB225098}"/>
              </a:ext>
            </a:extLst>
          </p:cNvPr>
          <p:cNvSpPr txBox="1">
            <a:spLocks/>
          </p:cNvSpPr>
          <p:nvPr/>
        </p:nvSpPr>
        <p:spPr>
          <a:xfrm>
            <a:off x="4775200" y="60741"/>
            <a:ext cx="3107267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Methodology</a:t>
            </a:r>
            <a:endParaRPr lang="en-CA" sz="3600" dirty="0"/>
          </a:p>
        </p:txBody>
      </p:sp>
      <p:sp>
        <p:nvSpPr>
          <p:cNvPr id="3" name="Slide Number Placeholder 49">
            <a:extLst>
              <a:ext uri="{FF2B5EF4-FFF2-40B4-BE49-F238E27FC236}">
                <a16:creationId xmlns:a16="http://schemas.microsoft.com/office/drawing/2014/main" id="{19FC3F8B-698A-EF1D-7213-5BD685E8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1666" y="6356350"/>
            <a:ext cx="982134" cy="365125"/>
          </a:xfrm>
        </p:spPr>
        <p:txBody>
          <a:bodyPr/>
          <a:lstStyle/>
          <a:p>
            <a:r>
              <a:rPr lang="en-US" sz="1600" b="1" dirty="0"/>
              <a:t>9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D4AEB3-44D7-8489-2B0A-691C310BE9B6}"/>
              </a:ext>
            </a:extLst>
          </p:cNvPr>
          <p:cNvSpPr txBox="1">
            <a:spLocks/>
          </p:cNvSpPr>
          <p:nvPr/>
        </p:nvSpPr>
        <p:spPr>
          <a:xfrm>
            <a:off x="838200" y="870233"/>
            <a:ext cx="10515600" cy="560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/>
              <a:t>Customized CNN model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507421-F58F-7308-DA32-4BA577C0D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68" y="1390866"/>
            <a:ext cx="2694032" cy="53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59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2853</TotalTime>
  <Words>1196</Words>
  <Application>Microsoft Office PowerPoint</Application>
  <PresentationFormat>Widescreen</PresentationFormat>
  <Paragraphs>198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Aptos</vt:lpstr>
      <vt:lpstr>Aptos (Body)</vt:lpstr>
      <vt:lpstr>Aptos Display</vt:lpstr>
      <vt:lpstr>Arial</vt:lpstr>
      <vt:lpstr>Open Sans</vt:lpstr>
      <vt:lpstr>Wingdings</vt:lpstr>
      <vt:lpstr>Office Theme</vt:lpstr>
      <vt:lpstr>Performance Evaluation of Machine Learning and Convolutional Neural Network Based Skin Lesion Classification Techniques Using Dermatoscopic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 Touhidul Haque</dc:creator>
  <cp:lastModifiedBy>Md Touhidul Haque</cp:lastModifiedBy>
  <cp:revision>20</cp:revision>
  <dcterms:created xsi:type="dcterms:W3CDTF">2024-10-07T15:46:46Z</dcterms:created>
  <dcterms:modified xsi:type="dcterms:W3CDTF">2024-12-05T05:45:07Z</dcterms:modified>
</cp:coreProperties>
</file>